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sldIdLst>
    <p:sldId id="266" r:id="rId3"/>
    <p:sldId id="258" r:id="rId4"/>
    <p:sldId id="259" r:id="rId5"/>
    <p:sldId id="261" r:id="rId6"/>
    <p:sldId id="262" r:id="rId7"/>
    <p:sldId id="263" r:id="rId8"/>
    <p:sldId id="264" r:id="rId9"/>
    <p:sldId id="267" r:id="rId10"/>
    <p:sldId id="269" r:id="rId11"/>
    <p:sldId id="270" r:id="rId12"/>
    <p:sldId id="271" r:id="rId13"/>
    <p:sldId id="272" r:id="rId14"/>
    <p:sldId id="273" r:id="rId15"/>
    <p:sldId id="274" r:id="rId16"/>
    <p:sldId id="275" r:id="rId17"/>
    <p:sldId id="276" r:id="rId1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8" autoAdjust="0"/>
    <p:restoredTop sz="94624" autoAdjust="0"/>
  </p:normalViewPr>
  <p:slideViewPr>
    <p:cSldViewPr>
      <p:cViewPr varScale="1">
        <p:scale>
          <a:sx n="69" d="100"/>
          <a:sy n="69" d="100"/>
        </p:scale>
        <p:origin x="-1416" y="-102"/>
      </p:cViewPr>
      <p:guideLst>
        <p:guide orient="horz" pos="2160"/>
        <p:guide pos="2880"/>
      </p:guideLst>
    </p:cSldViewPr>
  </p:slideViewPr>
  <p:outlineViewPr>
    <p:cViewPr>
      <p:scale>
        <a:sx n="33" d="100"/>
        <a:sy n="33" d="100"/>
      </p:scale>
      <p:origin x="0" y="216"/>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1"/>
      </p:bgRef>
    </p:bg>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2286000" y="3124200"/>
            <a:ext cx="6172200" cy="1894362"/>
          </a:xfrm>
        </p:spPr>
        <p:txBody>
          <a:bodyPr/>
          <a:lstStyle>
            <a:lvl1pPr>
              <a:defRPr b="1"/>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bwMode="auto">
          <a:xfrm rot="5400000">
            <a:off x="7764621" y="1174097"/>
            <a:ext cx="2286000" cy="381000"/>
          </a:xfrm>
        </p:spPr>
        <p:txBody>
          <a:bodyPr/>
          <a:lstStyle/>
          <a:p>
            <a:fld id="{1D5DB1AC-AFC0-4422-B27D-F424FC241365}" type="datetimeFigureOut">
              <a:rPr lang="ru-RU" smtClean="0"/>
              <a:pPr/>
              <a:t>25.10.2023</a:t>
            </a:fld>
            <a:endParaRPr lang="ru-RU"/>
          </a:p>
        </p:txBody>
      </p:sp>
      <p:sp>
        <p:nvSpPr>
          <p:cNvPr id="17" name="Нижний колонтитул 16"/>
          <p:cNvSpPr>
            <a:spLocks noGrp="1"/>
          </p:cNvSpPr>
          <p:nvPr>
            <p:ph type="ftr" sz="quarter" idx="11"/>
          </p:nvPr>
        </p:nvSpPr>
        <p:spPr bwMode="auto">
          <a:xfrm rot="5400000">
            <a:off x="7077269" y="4181669"/>
            <a:ext cx="3657600" cy="384048"/>
          </a:xfrm>
        </p:spPr>
        <p:txBody>
          <a:bodyPr/>
          <a:lstStyle/>
          <a:p>
            <a:endParaRPr lang="ru-RU"/>
          </a:p>
        </p:txBody>
      </p:sp>
      <p:sp>
        <p:nvSpPr>
          <p:cNvPr id="10" name="Прямоугольник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Прямоугольник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ая соединительная линия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Прямая соединительная линия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Прямая соединительная линия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Прямоугольник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Овал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Овал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Овал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Номер слайда 28"/>
          <p:cNvSpPr>
            <a:spLocks noGrp="1"/>
          </p:cNvSpPr>
          <p:nvPr>
            <p:ph type="sldNum" sz="quarter" idx="12"/>
          </p:nvPr>
        </p:nvSpPr>
        <p:spPr bwMode="auto">
          <a:xfrm>
            <a:off x="1325544" y="4928702"/>
            <a:ext cx="609600" cy="517524"/>
          </a:xfrm>
        </p:spPr>
        <p:txBody>
          <a:bodyPr/>
          <a:lstStyle/>
          <a:p>
            <a:fld id="{5C476166-860F-4046-BC28-7C9F59C13A0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1D5DB1AC-AFC0-4422-B27D-F424FC241365}" type="datetimeFigureOut">
              <a:rPr lang="ru-RU" smtClean="0"/>
              <a:pPr/>
              <a:t>25.10.2023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C476166-860F-4046-BC28-7C9F59C13A0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676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1D5DB1AC-AFC0-4422-B27D-F424FC241365}" type="datetimeFigureOut">
              <a:rPr lang="ru-RU" smtClean="0"/>
              <a:pPr/>
              <a:t>25.10.2023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C476166-860F-4046-BC28-7C9F59C13A08}" type="slidenum">
              <a:rPr lang="ru-RU" smtClean="0"/>
              <a:pPr/>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2" name="Group 2"/>
          <p:cNvGrpSpPr>
            <a:grpSpLocks/>
          </p:cNvGrpSpPr>
          <p:nvPr/>
        </p:nvGrpSpPr>
        <p:grpSpPr bwMode="auto">
          <a:xfrm>
            <a:off x="0" y="0"/>
            <a:ext cx="9140825" cy="6850063"/>
            <a:chOff x="0" y="0"/>
            <a:chExt cx="5758" cy="4315"/>
          </a:xfrm>
        </p:grpSpPr>
        <p:grpSp>
          <p:nvGrpSpPr>
            <p:cNvPr id="3" name="Group 3"/>
            <p:cNvGrpSpPr>
              <a:grpSpLocks/>
            </p:cNvGrpSpPr>
            <p:nvPr userDrawn="1"/>
          </p:nvGrpSpPr>
          <p:grpSpPr bwMode="auto">
            <a:xfrm>
              <a:off x="1728" y="2230"/>
              <a:ext cx="4027" cy="2085"/>
              <a:chOff x="1728" y="2230"/>
              <a:chExt cx="4027" cy="2085"/>
            </a:xfrm>
          </p:grpSpPr>
          <p:sp>
            <p:nvSpPr>
              <p:cNvPr id="8" name="Freeform 4"/>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a:defRPr/>
                </a:pPr>
                <a:endParaRPr lang="ru-RU"/>
              </a:p>
            </p:txBody>
          </p:sp>
          <p:sp>
            <p:nvSpPr>
              <p:cNvPr id="9" name="Freeform 5"/>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a:defRPr/>
                </a:pPr>
                <a:endParaRPr lang="ru-RU"/>
              </a:p>
            </p:txBody>
          </p:sp>
          <p:sp>
            <p:nvSpPr>
              <p:cNvPr id="10" name="Freeform 6"/>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a:defRPr/>
                </a:pPr>
                <a:endParaRPr lang="ru-RU"/>
              </a:p>
            </p:txBody>
          </p:sp>
          <p:sp>
            <p:nvSpPr>
              <p:cNvPr id="11" name="Freeform 7"/>
              <p:cNvSpPr>
                <a:spLocks/>
              </p:cNvSpPr>
              <p:nvPr/>
            </p:nvSpPr>
            <p:spPr bwMode="hidden">
              <a:xfrm>
                <a:off x="2748" y="223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headEnd/>
                <a:tailEnd/>
              </a:ln>
            </p:spPr>
            <p:txBody>
              <a:bodyPr/>
              <a:lstStyle/>
              <a:p>
                <a:pPr>
                  <a:defRPr/>
                </a:pPr>
                <a:endParaRPr lang="ru-RU"/>
              </a:p>
            </p:txBody>
          </p:sp>
          <p:sp>
            <p:nvSpPr>
              <p:cNvPr id="12" name="Freeform 8"/>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a:defRPr/>
                </a:pPr>
                <a:endParaRPr lang="ru-RU"/>
              </a:p>
            </p:txBody>
          </p:sp>
        </p:grpSp>
        <p:sp>
          <p:nvSpPr>
            <p:cNvPr id="6" name="Freeform 9"/>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ru-RU"/>
            </a:p>
          </p:txBody>
        </p:sp>
        <p:sp>
          <p:nvSpPr>
            <p:cNvPr id="7" name="Freeform 10"/>
            <p:cNvSpPr>
              <a:spLocks/>
            </p:cNvSpPr>
            <p:nvPr/>
          </p:nvSpPr>
          <p:spPr bwMode="hidden">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ru-RU"/>
            </a:p>
          </p:txBody>
        </p:sp>
      </p:grpSp>
      <p:sp>
        <p:nvSpPr>
          <p:cNvPr id="96267" name="Rectangle 11"/>
          <p:cNvSpPr>
            <a:spLocks noGrp="1" noChangeArrowheads="1"/>
          </p:cNvSpPr>
          <p:nvPr>
            <p:ph type="ctrTitle" sz="quarter"/>
          </p:nvPr>
        </p:nvSpPr>
        <p:spPr>
          <a:xfrm>
            <a:off x="685800" y="1736725"/>
            <a:ext cx="7772400" cy="1920875"/>
          </a:xfrm>
        </p:spPr>
        <p:txBody>
          <a:bodyPr/>
          <a:lstStyle>
            <a:lvl1pPr>
              <a:defRPr sz="6000"/>
            </a:lvl1pPr>
          </a:lstStyle>
          <a:p>
            <a:r>
              <a:rPr lang="ru-RU"/>
              <a:t>Образец заголовка</a:t>
            </a:r>
          </a:p>
        </p:txBody>
      </p:sp>
      <p:sp>
        <p:nvSpPr>
          <p:cNvPr id="96268" name="Rectangle 12"/>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ru-RU"/>
              <a:t>Образец подзаголовка</a:t>
            </a:r>
          </a:p>
        </p:txBody>
      </p:sp>
      <p:sp>
        <p:nvSpPr>
          <p:cNvPr id="13" name="Rectangle 13"/>
          <p:cNvSpPr>
            <a:spLocks noGrp="1" noChangeArrowheads="1"/>
          </p:cNvSpPr>
          <p:nvPr>
            <p:ph type="dt" sz="quarter" idx="10"/>
          </p:nvPr>
        </p:nvSpPr>
        <p:spPr>
          <a:xfrm>
            <a:off x="457200" y="6248400"/>
            <a:ext cx="2133600" cy="476250"/>
          </a:xfrm>
        </p:spPr>
        <p:txBody>
          <a:bodyPr/>
          <a:lstStyle>
            <a:lvl1pPr>
              <a:defRPr/>
            </a:lvl1pPr>
          </a:lstStyle>
          <a:p>
            <a:pPr>
              <a:defRPr/>
            </a:pPr>
            <a:endParaRPr lang="ru-RU"/>
          </a:p>
        </p:txBody>
      </p:sp>
      <p:sp>
        <p:nvSpPr>
          <p:cNvPr id="14" name="Rectangle 14"/>
          <p:cNvSpPr>
            <a:spLocks noGrp="1" noChangeArrowheads="1"/>
          </p:cNvSpPr>
          <p:nvPr>
            <p:ph type="ftr" sz="quarter" idx="11"/>
          </p:nvPr>
        </p:nvSpPr>
        <p:spPr>
          <a:xfrm>
            <a:off x="3124200" y="6251575"/>
            <a:ext cx="2895600" cy="476250"/>
          </a:xfrm>
        </p:spPr>
        <p:txBody>
          <a:bodyPr/>
          <a:lstStyle>
            <a:lvl1pPr>
              <a:defRPr/>
            </a:lvl1pPr>
          </a:lstStyle>
          <a:p>
            <a:pPr>
              <a:defRPr/>
            </a:pPr>
            <a:endParaRPr lang="ru-RU"/>
          </a:p>
        </p:txBody>
      </p:sp>
      <p:sp>
        <p:nvSpPr>
          <p:cNvPr id="15" name="Rectangle 15"/>
          <p:cNvSpPr>
            <a:spLocks noGrp="1" noChangeArrowheads="1"/>
          </p:cNvSpPr>
          <p:nvPr>
            <p:ph type="sldNum" sz="quarter" idx="12"/>
          </p:nvPr>
        </p:nvSpPr>
        <p:spPr>
          <a:xfrm>
            <a:off x="6553200" y="6254750"/>
            <a:ext cx="2133600" cy="476250"/>
          </a:xfrm>
        </p:spPr>
        <p:txBody>
          <a:bodyPr/>
          <a:lstStyle>
            <a:lvl1pPr>
              <a:defRPr/>
            </a:lvl1pPr>
          </a:lstStyle>
          <a:p>
            <a:pPr>
              <a:defRPr/>
            </a:pPr>
            <a:fld id="{31B0927E-7B5B-46A2-9771-CF4E3D7C9078}" type="slidenum">
              <a:rPr lang="ru-RU"/>
              <a:pPr>
                <a:defRPr/>
              </a:pPr>
              <a:t>‹#›</a:t>
            </a:fld>
            <a:endParaRPr lang="ru-RU"/>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2"/>
          <p:cNvSpPr>
            <a:spLocks noGrp="1" noChangeArrowheads="1"/>
          </p:cNvSpPr>
          <p:nvPr>
            <p:ph type="dt" sz="half" idx="10"/>
          </p:nvPr>
        </p:nvSpPr>
        <p:spPr>
          <a:ln/>
        </p:spPr>
        <p:txBody>
          <a:bodyPr/>
          <a:lstStyle>
            <a:lvl1pPr>
              <a:defRPr/>
            </a:lvl1pPr>
          </a:lstStyle>
          <a:p>
            <a:pPr>
              <a:defRPr/>
            </a:pPr>
            <a:endParaRPr lang="ru-RU"/>
          </a:p>
        </p:txBody>
      </p:sp>
      <p:sp>
        <p:nvSpPr>
          <p:cNvPr id="5" name="Rectangle 3"/>
          <p:cNvSpPr>
            <a:spLocks noGrp="1" noChangeArrowheads="1"/>
          </p:cNvSpPr>
          <p:nvPr>
            <p:ph type="sldNum" sz="quarter" idx="11"/>
          </p:nvPr>
        </p:nvSpPr>
        <p:spPr>
          <a:ln/>
        </p:spPr>
        <p:txBody>
          <a:bodyPr/>
          <a:lstStyle>
            <a:lvl1pPr>
              <a:defRPr/>
            </a:lvl1pPr>
          </a:lstStyle>
          <a:p>
            <a:pPr>
              <a:defRPr/>
            </a:pPr>
            <a:fld id="{16FAEA98-1942-4F2C-A4FB-CC1AA6321B75}" type="slidenum">
              <a:rPr lang="ru-RU"/>
              <a:pPr>
                <a:defRPr/>
              </a:pPr>
              <a:t>‹#›</a:t>
            </a:fld>
            <a:endParaRPr lang="ru-RU"/>
          </a:p>
        </p:txBody>
      </p:sp>
      <p:sp>
        <p:nvSpPr>
          <p:cNvPr id="6" name="Rectangle 14"/>
          <p:cNvSpPr>
            <a:spLocks noGrp="1" noChangeArrowheads="1"/>
          </p:cNvSpPr>
          <p:nvPr>
            <p:ph type="ftr" sz="quarter" idx="12"/>
          </p:nvPr>
        </p:nvSpPr>
        <p:spPr>
          <a:ln/>
        </p:spPr>
        <p:txBody>
          <a:bodyPr/>
          <a:lstStyle>
            <a:lvl1pPr>
              <a:defRPr/>
            </a:lvl1pPr>
          </a:lstStyle>
          <a:p>
            <a:pPr>
              <a:defRPr/>
            </a:pPr>
            <a:endParaRPr lang="ru-RU"/>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2"/>
          <p:cNvSpPr>
            <a:spLocks noGrp="1" noChangeArrowheads="1"/>
          </p:cNvSpPr>
          <p:nvPr>
            <p:ph type="dt" sz="half" idx="10"/>
          </p:nvPr>
        </p:nvSpPr>
        <p:spPr>
          <a:ln/>
        </p:spPr>
        <p:txBody>
          <a:bodyPr/>
          <a:lstStyle>
            <a:lvl1pPr>
              <a:defRPr/>
            </a:lvl1pPr>
          </a:lstStyle>
          <a:p>
            <a:pPr>
              <a:defRPr/>
            </a:pPr>
            <a:endParaRPr lang="ru-RU"/>
          </a:p>
        </p:txBody>
      </p:sp>
      <p:sp>
        <p:nvSpPr>
          <p:cNvPr id="5" name="Rectangle 3"/>
          <p:cNvSpPr>
            <a:spLocks noGrp="1" noChangeArrowheads="1"/>
          </p:cNvSpPr>
          <p:nvPr>
            <p:ph type="sldNum" sz="quarter" idx="11"/>
          </p:nvPr>
        </p:nvSpPr>
        <p:spPr>
          <a:ln/>
        </p:spPr>
        <p:txBody>
          <a:bodyPr/>
          <a:lstStyle>
            <a:lvl1pPr>
              <a:defRPr/>
            </a:lvl1pPr>
          </a:lstStyle>
          <a:p>
            <a:pPr>
              <a:defRPr/>
            </a:pPr>
            <a:fld id="{000B1A49-BBE1-441E-8D05-1800F2B1F7F9}" type="slidenum">
              <a:rPr lang="ru-RU"/>
              <a:pPr>
                <a:defRPr/>
              </a:pPr>
              <a:t>‹#›</a:t>
            </a:fld>
            <a:endParaRPr lang="ru-RU"/>
          </a:p>
        </p:txBody>
      </p:sp>
      <p:sp>
        <p:nvSpPr>
          <p:cNvPr id="6" name="Rectangle 14"/>
          <p:cNvSpPr>
            <a:spLocks noGrp="1" noChangeArrowheads="1"/>
          </p:cNvSpPr>
          <p:nvPr>
            <p:ph type="ftr" sz="quarter" idx="12"/>
          </p:nvPr>
        </p:nvSpPr>
        <p:spPr>
          <a:ln/>
        </p:spPr>
        <p:txBody>
          <a:bodyPr/>
          <a:lstStyle>
            <a:lvl1pPr>
              <a:defRPr/>
            </a:lvl1pPr>
          </a:lstStyle>
          <a:p>
            <a:pPr>
              <a:defRPr/>
            </a:pPr>
            <a:endParaRPr lang="ru-RU"/>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2"/>
          <p:cNvSpPr>
            <a:spLocks noGrp="1" noChangeArrowheads="1"/>
          </p:cNvSpPr>
          <p:nvPr>
            <p:ph type="dt" sz="half" idx="10"/>
          </p:nvPr>
        </p:nvSpPr>
        <p:spPr>
          <a:ln/>
        </p:spPr>
        <p:txBody>
          <a:bodyPr/>
          <a:lstStyle>
            <a:lvl1pPr>
              <a:defRPr/>
            </a:lvl1pPr>
          </a:lstStyle>
          <a:p>
            <a:pPr>
              <a:defRPr/>
            </a:pPr>
            <a:endParaRPr lang="ru-RU"/>
          </a:p>
        </p:txBody>
      </p:sp>
      <p:sp>
        <p:nvSpPr>
          <p:cNvPr id="6" name="Rectangle 3"/>
          <p:cNvSpPr>
            <a:spLocks noGrp="1" noChangeArrowheads="1"/>
          </p:cNvSpPr>
          <p:nvPr>
            <p:ph type="sldNum" sz="quarter" idx="11"/>
          </p:nvPr>
        </p:nvSpPr>
        <p:spPr>
          <a:ln/>
        </p:spPr>
        <p:txBody>
          <a:bodyPr/>
          <a:lstStyle>
            <a:lvl1pPr>
              <a:defRPr/>
            </a:lvl1pPr>
          </a:lstStyle>
          <a:p>
            <a:pPr>
              <a:defRPr/>
            </a:pPr>
            <a:fld id="{8EFDE504-B46D-4AB7-A5AD-D40817DA7368}" type="slidenum">
              <a:rPr lang="ru-RU"/>
              <a:pPr>
                <a:defRPr/>
              </a:pPr>
              <a:t>‹#›</a:t>
            </a:fld>
            <a:endParaRPr lang="ru-RU"/>
          </a:p>
        </p:txBody>
      </p:sp>
      <p:sp>
        <p:nvSpPr>
          <p:cNvPr id="7" name="Rectangle 14"/>
          <p:cNvSpPr>
            <a:spLocks noGrp="1" noChangeArrowheads="1"/>
          </p:cNvSpPr>
          <p:nvPr>
            <p:ph type="ftr" sz="quarter" idx="12"/>
          </p:nvPr>
        </p:nvSpPr>
        <p:spPr>
          <a:ln/>
        </p:spPr>
        <p:txBody>
          <a:bodyPr/>
          <a:lstStyle>
            <a:lvl1pPr>
              <a:defRPr/>
            </a:lvl1pPr>
          </a:lstStyle>
          <a:p>
            <a:pPr>
              <a:defRPr/>
            </a:pPr>
            <a:endParaRPr lang="ru-RU"/>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2"/>
          <p:cNvSpPr>
            <a:spLocks noGrp="1" noChangeArrowheads="1"/>
          </p:cNvSpPr>
          <p:nvPr>
            <p:ph type="dt" sz="half" idx="10"/>
          </p:nvPr>
        </p:nvSpPr>
        <p:spPr>
          <a:ln/>
        </p:spPr>
        <p:txBody>
          <a:bodyPr/>
          <a:lstStyle>
            <a:lvl1pPr>
              <a:defRPr/>
            </a:lvl1pPr>
          </a:lstStyle>
          <a:p>
            <a:pPr>
              <a:defRPr/>
            </a:pPr>
            <a:endParaRPr lang="ru-RU"/>
          </a:p>
        </p:txBody>
      </p:sp>
      <p:sp>
        <p:nvSpPr>
          <p:cNvPr id="8" name="Rectangle 3"/>
          <p:cNvSpPr>
            <a:spLocks noGrp="1" noChangeArrowheads="1"/>
          </p:cNvSpPr>
          <p:nvPr>
            <p:ph type="sldNum" sz="quarter" idx="11"/>
          </p:nvPr>
        </p:nvSpPr>
        <p:spPr>
          <a:ln/>
        </p:spPr>
        <p:txBody>
          <a:bodyPr/>
          <a:lstStyle>
            <a:lvl1pPr>
              <a:defRPr/>
            </a:lvl1pPr>
          </a:lstStyle>
          <a:p>
            <a:pPr>
              <a:defRPr/>
            </a:pPr>
            <a:fld id="{9EBFCB74-27A0-42C8-980E-322B73259E2B}" type="slidenum">
              <a:rPr lang="ru-RU"/>
              <a:pPr>
                <a:defRPr/>
              </a:pPr>
              <a:t>‹#›</a:t>
            </a:fld>
            <a:endParaRPr lang="ru-RU"/>
          </a:p>
        </p:txBody>
      </p:sp>
      <p:sp>
        <p:nvSpPr>
          <p:cNvPr id="9" name="Rectangle 14"/>
          <p:cNvSpPr>
            <a:spLocks noGrp="1" noChangeArrowheads="1"/>
          </p:cNvSpPr>
          <p:nvPr>
            <p:ph type="ftr" sz="quarter" idx="12"/>
          </p:nvPr>
        </p:nvSpPr>
        <p:spPr>
          <a:ln/>
        </p:spPr>
        <p:txBody>
          <a:bodyPr/>
          <a:lstStyle>
            <a:lvl1pPr>
              <a:defRPr/>
            </a:lvl1pPr>
          </a:lstStyle>
          <a:p>
            <a:pPr>
              <a:defRPr/>
            </a:pPr>
            <a:endParaRPr lang="ru-RU"/>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2"/>
          <p:cNvSpPr>
            <a:spLocks noGrp="1" noChangeArrowheads="1"/>
          </p:cNvSpPr>
          <p:nvPr>
            <p:ph type="dt" sz="half" idx="10"/>
          </p:nvPr>
        </p:nvSpPr>
        <p:spPr>
          <a:ln/>
        </p:spPr>
        <p:txBody>
          <a:bodyPr/>
          <a:lstStyle>
            <a:lvl1pPr>
              <a:defRPr/>
            </a:lvl1pPr>
          </a:lstStyle>
          <a:p>
            <a:pPr>
              <a:defRPr/>
            </a:pPr>
            <a:endParaRPr lang="ru-RU"/>
          </a:p>
        </p:txBody>
      </p:sp>
      <p:sp>
        <p:nvSpPr>
          <p:cNvPr id="4" name="Rectangle 3"/>
          <p:cNvSpPr>
            <a:spLocks noGrp="1" noChangeArrowheads="1"/>
          </p:cNvSpPr>
          <p:nvPr>
            <p:ph type="sldNum" sz="quarter" idx="11"/>
          </p:nvPr>
        </p:nvSpPr>
        <p:spPr>
          <a:ln/>
        </p:spPr>
        <p:txBody>
          <a:bodyPr/>
          <a:lstStyle>
            <a:lvl1pPr>
              <a:defRPr/>
            </a:lvl1pPr>
          </a:lstStyle>
          <a:p>
            <a:pPr>
              <a:defRPr/>
            </a:pPr>
            <a:fld id="{84B894CE-2976-468C-89F8-36E9F51F6052}" type="slidenum">
              <a:rPr lang="ru-RU"/>
              <a:pPr>
                <a:defRPr/>
              </a:pPr>
              <a:t>‹#›</a:t>
            </a:fld>
            <a:endParaRPr lang="ru-RU"/>
          </a:p>
        </p:txBody>
      </p:sp>
      <p:sp>
        <p:nvSpPr>
          <p:cNvPr id="5" name="Rectangle 14"/>
          <p:cNvSpPr>
            <a:spLocks noGrp="1" noChangeArrowheads="1"/>
          </p:cNvSpPr>
          <p:nvPr>
            <p:ph type="ftr" sz="quarter" idx="12"/>
          </p:nvPr>
        </p:nvSpPr>
        <p:spPr>
          <a:ln/>
        </p:spPr>
        <p:txBody>
          <a:bodyPr/>
          <a:lstStyle>
            <a:lvl1pPr>
              <a:defRPr/>
            </a:lvl1pPr>
          </a:lstStyle>
          <a:p>
            <a:pPr>
              <a:defRPr/>
            </a:pPr>
            <a:endParaRPr lang="ru-RU"/>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2"/>
          <p:cNvSpPr>
            <a:spLocks noGrp="1" noChangeArrowheads="1"/>
          </p:cNvSpPr>
          <p:nvPr>
            <p:ph type="dt" sz="half" idx="10"/>
          </p:nvPr>
        </p:nvSpPr>
        <p:spPr>
          <a:ln/>
        </p:spPr>
        <p:txBody>
          <a:bodyPr/>
          <a:lstStyle>
            <a:lvl1pPr>
              <a:defRPr/>
            </a:lvl1pPr>
          </a:lstStyle>
          <a:p>
            <a:pPr>
              <a:defRPr/>
            </a:pPr>
            <a:endParaRPr lang="ru-RU"/>
          </a:p>
        </p:txBody>
      </p:sp>
      <p:sp>
        <p:nvSpPr>
          <p:cNvPr id="3" name="Rectangle 3"/>
          <p:cNvSpPr>
            <a:spLocks noGrp="1" noChangeArrowheads="1"/>
          </p:cNvSpPr>
          <p:nvPr>
            <p:ph type="sldNum" sz="quarter" idx="11"/>
          </p:nvPr>
        </p:nvSpPr>
        <p:spPr>
          <a:ln/>
        </p:spPr>
        <p:txBody>
          <a:bodyPr/>
          <a:lstStyle>
            <a:lvl1pPr>
              <a:defRPr/>
            </a:lvl1pPr>
          </a:lstStyle>
          <a:p>
            <a:pPr>
              <a:defRPr/>
            </a:pPr>
            <a:fld id="{8EB5A6E0-DAAF-4FF1-895E-F90CA67EC800}" type="slidenum">
              <a:rPr lang="ru-RU"/>
              <a:pPr>
                <a:defRPr/>
              </a:pPr>
              <a:t>‹#›</a:t>
            </a:fld>
            <a:endParaRPr lang="ru-RU"/>
          </a:p>
        </p:txBody>
      </p:sp>
      <p:sp>
        <p:nvSpPr>
          <p:cNvPr id="4" name="Rectangle 14"/>
          <p:cNvSpPr>
            <a:spLocks noGrp="1" noChangeArrowheads="1"/>
          </p:cNvSpPr>
          <p:nvPr>
            <p:ph type="ftr" sz="quarter" idx="12"/>
          </p:nvPr>
        </p:nvSpPr>
        <p:spPr>
          <a:ln/>
        </p:spPr>
        <p:txBody>
          <a:bodyPr/>
          <a:lstStyle>
            <a:lvl1pPr>
              <a:defRPr/>
            </a:lvl1pPr>
          </a:lstStyle>
          <a:p>
            <a:pPr>
              <a:defRPr/>
            </a:pPr>
            <a:endParaRPr lang="ru-RU"/>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2"/>
          <p:cNvSpPr>
            <a:spLocks noGrp="1" noChangeArrowheads="1"/>
          </p:cNvSpPr>
          <p:nvPr>
            <p:ph type="dt" sz="half" idx="10"/>
          </p:nvPr>
        </p:nvSpPr>
        <p:spPr>
          <a:ln/>
        </p:spPr>
        <p:txBody>
          <a:bodyPr/>
          <a:lstStyle>
            <a:lvl1pPr>
              <a:defRPr/>
            </a:lvl1pPr>
          </a:lstStyle>
          <a:p>
            <a:pPr>
              <a:defRPr/>
            </a:pPr>
            <a:endParaRPr lang="ru-RU"/>
          </a:p>
        </p:txBody>
      </p:sp>
      <p:sp>
        <p:nvSpPr>
          <p:cNvPr id="6" name="Rectangle 3"/>
          <p:cNvSpPr>
            <a:spLocks noGrp="1" noChangeArrowheads="1"/>
          </p:cNvSpPr>
          <p:nvPr>
            <p:ph type="sldNum" sz="quarter" idx="11"/>
          </p:nvPr>
        </p:nvSpPr>
        <p:spPr>
          <a:ln/>
        </p:spPr>
        <p:txBody>
          <a:bodyPr/>
          <a:lstStyle>
            <a:lvl1pPr>
              <a:defRPr/>
            </a:lvl1pPr>
          </a:lstStyle>
          <a:p>
            <a:pPr>
              <a:defRPr/>
            </a:pPr>
            <a:fld id="{07EC7539-48C0-456F-B622-8B7B450A2E41}" type="slidenum">
              <a:rPr lang="ru-RU"/>
              <a:pPr>
                <a:defRPr/>
              </a:pPr>
              <a:t>‹#›</a:t>
            </a:fld>
            <a:endParaRPr lang="ru-RU"/>
          </a:p>
        </p:txBody>
      </p:sp>
      <p:sp>
        <p:nvSpPr>
          <p:cNvPr id="7" name="Rectangle 14"/>
          <p:cNvSpPr>
            <a:spLocks noGrp="1" noChangeArrowheads="1"/>
          </p:cNvSpPr>
          <p:nvPr>
            <p:ph type="ftr" sz="quarter" idx="12"/>
          </p:nvPr>
        </p:nvSpPr>
        <p:spPr>
          <a:ln/>
        </p:spPr>
        <p:txBody>
          <a:bodyPr/>
          <a:lstStyle>
            <a:lvl1pPr>
              <a:defRPr/>
            </a:lvl1pPr>
          </a:lstStyle>
          <a:p>
            <a:pPr>
              <a:defRPr/>
            </a:pPr>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8" name="Содержимое 7"/>
          <p:cNvSpPr>
            <a:spLocks noGrp="1"/>
          </p:cNvSpPr>
          <p:nvPr>
            <p:ph sz="quarter" idx="1"/>
          </p:nvPr>
        </p:nvSpPr>
        <p:spPr>
          <a:xfrm>
            <a:off x="457200" y="1600200"/>
            <a:ext cx="7467600" cy="487375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4"/>
          </p:nvPr>
        </p:nvSpPr>
        <p:spPr/>
        <p:txBody>
          <a:bodyPr rtlCol="0"/>
          <a:lstStyle/>
          <a:p>
            <a:fld id="{1D5DB1AC-AFC0-4422-B27D-F424FC241365}" type="datetimeFigureOut">
              <a:rPr lang="ru-RU" smtClean="0"/>
              <a:pPr/>
              <a:t>25.10.2023</a:t>
            </a:fld>
            <a:endParaRPr lang="ru-RU"/>
          </a:p>
        </p:txBody>
      </p:sp>
      <p:sp>
        <p:nvSpPr>
          <p:cNvPr id="9" name="Номер слайда 8"/>
          <p:cNvSpPr>
            <a:spLocks noGrp="1"/>
          </p:cNvSpPr>
          <p:nvPr>
            <p:ph type="sldNum" sz="quarter" idx="15"/>
          </p:nvPr>
        </p:nvSpPr>
        <p:spPr/>
        <p:txBody>
          <a:bodyPr rtlCol="0"/>
          <a:lstStyle/>
          <a:p>
            <a:fld id="{5C476166-860F-4046-BC28-7C9F59C13A08}" type="slidenum">
              <a:rPr lang="ru-RU" smtClean="0"/>
              <a:pPr/>
              <a:t>‹#›</a:t>
            </a:fld>
            <a:endParaRPr lang="ru-RU"/>
          </a:p>
        </p:txBody>
      </p:sp>
      <p:sp>
        <p:nvSpPr>
          <p:cNvPr id="10" name="Нижний колонтитул 9"/>
          <p:cNvSpPr>
            <a:spLocks noGrp="1"/>
          </p:cNvSpPr>
          <p:nvPr>
            <p:ph type="ftr" sz="quarter" idx="16"/>
          </p:nvPr>
        </p:nvSpPr>
        <p:spPr/>
        <p:txBody>
          <a:bodyPr rtlCol="0"/>
          <a:lstStyle/>
          <a:p>
            <a:endParaRPr lang="ru-RU"/>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2"/>
          <p:cNvSpPr>
            <a:spLocks noGrp="1" noChangeArrowheads="1"/>
          </p:cNvSpPr>
          <p:nvPr>
            <p:ph type="dt" sz="half" idx="10"/>
          </p:nvPr>
        </p:nvSpPr>
        <p:spPr>
          <a:ln/>
        </p:spPr>
        <p:txBody>
          <a:bodyPr/>
          <a:lstStyle>
            <a:lvl1pPr>
              <a:defRPr/>
            </a:lvl1pPr>
          </a:lstStyle>
          <a:p>
            <a:pPr>
              <a:defRPr/>
            </a:pPr>
            <a:endParaRPr lang="ru-RU"/>
          </a:p>
        </p:txBody>
      </p:sp>
      <p:sp>
        <p:nvSpPr>
          <p:cNvPr id="6" name="Rectangle 3"/>
          <p:cNvSpPr>
            <a:spLocks noGrp="1" noChangeArrowheads="1"/>
          </p:cNvSpPr>
          <p:nvPr>
            <p:ph type="sldNum" sz="quarter" idx="11"/>
          </p:nvPr>
        </p:nvSpPr>
        <p:spPr>
          <a:ln/>
        </p:spPr>
        <p:txBody>
          <a:bodyPr/>
          <a:lstStyle>
            <a:lvl1pPr>
              <a:defRPr/>
            </a:lvl1pPr>
          </a:lstStyle>
          <a:p>
            <a:pPr>
              <a:defRPr/>
            </a:pPr>
            <a:fld id="{7C0872F9-8940-4B72-BC43-3B8B2D40E3BD}" type="slidenum">
              <a:rPr lang="ru-RU"/>
              <a:pPr>
                <a:defRPr/>
              </a:pPr>
              <a:t>‹#›</a:t>
            </a:fld>
            <a:endParaRPr lang="ru-RU"/>
          </a:p>
        </p:txBody>
      </p:sp>
      <p:sp>
        <p:nvSpPr>
          <p:cNvPr id="7" name="Rectangle 14"/>
          <p:cNvSpPr>
            <a:spLocks noGrp="1" noChangeArrowheads="1"/>
          </p:cNvSpPr>
          <p:nvPr>
            <p:ph type="ftr" sz="quarter" idx="12"/>
          </p:nvPr>
        </p:nvSpPr>
        <p:spPr>
          <a:ln/>
        </p:spPr>
        <p:txBody>
          <a:bodyPr/>
          <a:lstStyle>
            <a:lvl1pPr>
              <a:defRPr/>
            </a:lvl1pPr>
          </a:lstStyle>
          <a:p>
            <a:pPr>
              <a:defRPr/>
            </a:pPr>
            <a:endParaRPr lang="ru-RU"/>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2"/>
          <p:cNvSpPr>
            <a:spLocks noGrp="1" noChangeArrowheads="1"/>
          </p:cNvSpPr>
          <p:nvPr>
            <p:ph type="dt" sz="half" idx="10"/>
          </p:nvPr>
        </p:nvSpPr>
        <p:spPr>
          <a:ln/>
        </p:spPr>
        <p:txBody>
          <a:bodyPr/>
          <a:lstStyle>
            <a:lvl1pPr>
              <a:defRPr/>
            </a:lvl1pPr>
          </a:lstStyle>
          <a:p>
            <a:pPr>
              <a:defRPr/>
            </a:pPr>
            <a:endParaRPr lang="ru-RU"/>
          </a:p>
        </p:txBody>
      </p:sp>
      <p:sp>
        <p:nvSpPr>
          <p:cNvPr id="5" name="Rectangle 3"/>
          <p:cNvSpPr>
            <a:spLocks noGrp="1" noChangeArrowheads="1"/>
          </p:cNvSpPr>
          <p:nvPr>
            <p:ph type="sldNum" sz="quarter" idx="11"/>
          </p:nvPr>
        </p:nvSpPr>
        <p:spPr>
          <a:ln/>
        </p:spPr>
        <p:txBody>
          <a:bodyPr/>
          <a:lstStyle>
            <a:lvl1pPr>
              <a:defRPr/>
            </a:lvl1pPr>
          </a:lstStyle>
          <a:p>
            <a:pPr>
              <a:defRPr/>
            </a:pPr>
            <a:fld id="{FA10C7DF-41FD-4540-A79F-5A9E633B5D0A}" type="slidenum">
              <a:rPr lang="ru-RU"/>
              <a:pPr>
                <a:defRPr/>
              </a:pPr>
              <a:t>‹#›</a:t>
            </a:fld>
            <a:endParaRPr lang="ru-RU"/>
          </a:p>
        </p:txBody>
      </p:sp>
      <p:sp>
        <p:nvSpPr>
          <p:cNvPr id="6" name="Rectangle 14"/>
          <p:cNvSpPr>
            <a:spLocks noGrp="1" noChangeArrowheads="1"/>
          </p:cNvSpPr>
          <p:nvPr>
            <p:ph type="ftr" sz="quarter" idx="12"/>
          </p:nvPr>
        </p:nvSpPr>
        <p:spPr>
          <a:ln/>
        </p:spPr>
        <p:txBody>
          <a:bodyPr/>
          <a:lstStyle>
            <a:lvl1pPr>
              <a:defRPr/>
            </a:lvl1pPr>
          </a:lstStyle>
          <a:p>
            <a:pPr>
              <a:defRPr/>
            </a:pPr>
            <a:endParaRPr lang="ru-RU"/>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2"/>
          <p:cNvSpPr>
            <a:spLocks noGrp="1" noChangeArrowheads="1"/>
          </p:cNvSpPr>
          <p:nvPr>
            <p:ph type="dt" sz="half" idx="10"/>
          </p:nvPr>
        </p:nvSpPr>
        <p:spPr>
          <a:ln/>
        </p:spPr>
        <p:txBody>
          <a:bodyPr/>
          <a:lstStyle>
            <a:lvl1pPr>
              <a:defRPr/>
            </a:lvl1pPr>
          </a:lstStyle>
          <a:p>
            <a:pPr>
              <a:defRPr/>
            </a:pPr>
            <a:endParaRPr lang="ru-RU"/>
          </a:p>
        </p:txBody>
      </p:sp>
      <p:sp>
        <p:nvSpPr>
          <p:cNvPr id="5" name="Rectangle 3"/>
          <p:cNvSpPr>
            <a:spLocks noGrp="1" noChangeArrowheads="1"/>
          </p:cNvSpPr>
          <p:nvPr>
            <p:ph type="sldNum" sz="quarter" idx="11"/>
          </p:nvPr>
        </p:nvSpPr>
        <p:spPr>
          <a:ln/>
        </p:spPr>
        <p:txBody>
          <a:bodyPr/>
          <a:lstStyle>
            <a:lvl1pPr>
              <a:defRPr/>
            </a:lvl1pPr>
          </a:lstStyle>
          <a:p>
            <a:pPr>
              <a:defRPr/>
            </a:pPr>
            <a:fld id="{8E3FD2AB-7DA1-4ADE-9124-6E5E13A70170}" type="slidenum">
              <a:rPr lang="ru-RU"/>
              <a:pPr>
                <a:defRPr/>
              </a:pPr>
              <a:t>‹#›</a:t>
            </a:fld>
            <a:endParaRPr lang="ru-RU"/>
          </a:p>
        </p:txBody>
      </p:sp>
      <p:sp>
        <p:nvSpPr>
          <p:cNvPr id="6" name="Rectangle 14"/>
          <p:cNvSpPr>
            <a:spLocks noGrp="1" noChangeArrowheads="1"/>
          </p:cNvSpPr>
          <p:nvPr>
            <p:ph type="ftr" sz="quarter" idx="12"/>
          </p:nvPr>
        </p:nvSpPr>
        <p:spPr>
          <a:ln/>
        </p:spPr>
        <p:txBody>
          <a:bodyPr/>
          <a:lstStyle>
            <a:lvl1pPr>
              <a:defRPr/>
            </a:lvl1pPr>
          </a:lstStyle>
          <a:p>
            <a:pPr>
              <a:defRPr/>
            </a:pPr>
            <a:endParaRPr lang="ru-RU"/>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AndTwoObj" preserve="1">
  <p:cSld name="Заголовок, 1 большой объект и 2 маленьких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quarter" idx="2"/>
          </p:nvPr>
        </p:nvSpPr>
        <p:spPr>
          <a:xfrm>
            <a:off x="4648200" y="1600200"/>
            <a:ext cx="4038600" cy="21859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Содержимое 4"/>
          <p:cNvSpPr>
            <a:spLocks noGrp="1"/>
          </p:cNvSpPr>
          <p:nvPr>
            <p:ph sz="quarter" idx="3"/>
          </p:nvPr>
        </p:nvSpPr>
        <p:spPr>
          <a:xfrm>
            <a:off x="4648200" y="3938588"/>
            <a:ext cx="4038600" cy="218757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Rectangle 2"/>
          <p:cNvSpPr>
            <a:spLocks noGrp="1" noChangeArrowheads="1"/>
          </p:cNvSpPr>
          <p:nvPr>
            <p:ph type="dt" sz="half" idx="10"/>
          </p:nvPr>
        </p:nvSpPr>
        <p:spPr>
          <a:ln/>
        </p:spPr>
        <p:txBody>
          <a:bodyPr/>
          <a:lstStyle>
            <a:lvl1pPr>
              <a:defRPr/>
            </a:lvl1pPr>
          </a:lstStyle>
          <a:p>
            <a:pPr>
              <a:defRPr/>
            </a:pPr>
            <a:endParaRPr lang="ru-RU"/>
          </a:p>
        </p:txBody>
      </p:sp>
      <p:sp>
        <p:nvSpPr>
          <p:cNvPr id="7" name="Rectangle 3"/>
          <p:cNvSpPr>
            <a:spLocks noGrp="1" noChangeArrowheads="1"/>
          </p:cNvSpPr>
          <p:nvPr>
            <p:ph type="sldNum" sz="quarter" idx="11"/>
          </p:nvPr>
        </p:nvSpPr>
        <p:spPr>
          <a:ln/>
        </p:spPr>
        <p:txBody>
          <a:bodyPr/>
          <a:lstStyle>
            <a:lvl1pPr>
              <a:defRPr/>
            </a:lvl1pPr>
          </a:lstStyle>
          <a:p>
            <a:pPr>
              <a:defRPr/>
            </a:pPr>
            <a:fld id="{BB1E171F-57F6-422A-BAD2-C727B64F1CD3}" type="slidenum">
              <a:rPr lang="ru-RU"/>
              <a:pPr>
                <a:defRPr/>
              </a:pPr>
              <a:t>‹#›</a:t>
            </a:fld>
            <a:endParaRPr lang="ru-RU"/>
          </a:p>
        </p:txBody>
      </p:sp>
      <p:sp>
        <p:nvSpPr>
          <p:cNvPr id="8" name="Rectangle 14"/>
          <p:cNvSpPr>
            <a:spLocks noGrp="1" noChangeArrowheads="1"/>
          </p:cNvSpPr>
          <p:nvPr>
            <p:ph type="ftr" sz="quarter" idx="12"/>
          </p:nvPr>
        </p:nvSpPr>
        <p:spPr>
          <a:ln/>
        </p:spPr>
        <p:txBody>
          <a:bodyPr/>
          <a:lstStyle>
            <a:lvl1pPr>
              <a:defRPr/>
            </a:lvl1pPr>
          </a:lstStyle>
          <a:p>
            <a:pPr>
              <a:defRPr/>
            </a:pPr>
            <a:endParaRPr lang="ru-RU"/>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AndTx" preserve="1">
  <p:cSld name="Заголовок, объект и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648200" y="1600200"/>
            <a:ext cx="4038600" cy="452596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2"/>
          <p:cNvSpPr>
            <a:spLocks noGrp="1" noChangeArrowheads="1"/>
          </p:cNvSpPr>
          <p:nvPr>
            <p:ph type="dt" sz="half" idx="10"/>
          </p:nvPr>
        </p:nvSpPr>
        <p:spPr>
          <a:ln/>
        </p:spPr>
        <p:txBody>
          <a:bodyPr/>
          <a:lstStyle>
            <a:lvl1pPr>
              <a:defRPr/>
            </a:lvl1pPr>
          </a:lstStyle>
          <a:p>
            <a:pPr>
              <a:defRPr/>
            </a:pPr>
            <a:endParaRPr lang="ru-RU"/>
          </a:p>
        </p:txBody>
      </p:sp>
      <p:sp>
        <p:nvSpPr>
          <p:cNvPr id="6" name="Rectangle 3"/>
          <p:cNvSpPr>
            <a:spLocks noGrp="1" noChangeArrowheads="1"/>
          </p:cNvSpPr>
          <p:nvPr>
            <p:ph type="sldNum" sz="quarter" idx="11"/>
          </p:nvPr>
        </p:nvSpPr>
        <p:spPr>
          <a:ln/>
        </p:spPr>
        <p:txBody>
          <a:bodyPr/>
          <a:lstStyle>
            <a:lvl1pPr>
              <a:defRPr/>
            </a:lvl1pPr>
          </a:lstStyle>
          <a:p>
            <a:pPr>
              <a:defRPr/>
            </a:pPr>
            <a:fld id="{F69EAE3B-56D2-45DF-AE64-484A3CAD5E15}" type="slidenum">
              <a:rPr lang="ru-RU"/>
              <a:pPr>
                <a:defRPr/>
              </a:pPr>
              <a:t>‹#›</a:t>
            </a:fld>
            <a:endParaRPr lang="ru-RU"/>
          </a:p>
        </p:txBody>
      </p:sp>
      <p:sp>
        <p:nvSpPr>
          <p:cNvPr id="7" name="Rectangle 14"/>
          <p:cNvSpPr>
            <a:spLocks noGrp="1" noChangeArrowheads="1"/>
          </p:cNvSpPr>
          <p:nvPr>
            <p:ph type="ftr" sz="quarter" idx="12"/>
          </p:nvPr>
        </p:nvSpPr>
        <p:spPr>
          <a:ln/>
        </p:spPr>
        <p:txBody>
          <a:bodyPr/>
          <a:lstStyle>
            <a:lvl1pPr>
              <a:defRPr/>
            </a:lvl1pPr>
          </a:lstStyle>
          <a:p>
            <a:pPr>
              <a:defRPr/>
            </a:pPr>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bwMode="auto">
          <a:xfrm rot="5400000">
            <a:off x="7763256" y="1170432"/>
            <a:ext cx="2286000" cy="381000"/>
          </a:xfrm>
        </p:spPr>
        <p:txBody>
          <a:bodyPr/>
          <a:lstStyle/>
          <a:p>
            <a:fld id="{1D5DB1AC-AFC0-4422-B27D-F424FC241365}" type="datetimeFigureOut">
              <a:rPr lang="ru-RU" smtClean="0"/>
              <a:pPr/>
              <a:t>25.10.2023</a:t>
            </a:fld>
            <a:endParaRPr lang="ru-RU"/>
          </a:p>
        </p:txBody>
      </p:sp>
      <p:sp>
        <p:nvSpPr>
          <p:cNvPr id="5" name="Нижний колонтитул 4"/>
          <p:cNvSpPr>
            <a:spLocks noGrp="1"/>
          </p:cNvSpPr>
          <p:nvPr>
            <p:ph type="ftr" sz="quarter" idx="11"/>
          </p:nvPr>
        </p:nvSpPr>
        <p:spPr bwMode="auto">
          <a:xfrm rot="5400000">
            <a:off x="7077456" y="4178808"/>
            <a:ext cx="3657600" cy="384048"/>
          </a:xfrm>
        </p:spPr>
        <p:txBody>
          <a:bodyPr/>
          <a:lstStyle/>
          <a:p>
            <a:endParaRPr lang="ru-RU"/>
          </a:p>
        </p:txBody>
      </p:sp>
      <p:sp>
        <p:nvSpPr>
          <p:cNvPr id="9" name="Прямоугольник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Прямая соединительная линия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Прямая соединительная линия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оугольник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Овал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Овал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Овал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Прямая соединительная линия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Номер слайда 5"/>
          <p:cNvSpPr>
            <a:spLocks noGrp="1"/>
          </p:cNvSpPr>
          <p:nvPr>
            <p:ph type="sldNum" sz="quarter" idx="12"/>
          </p:nvPr>
        </p:nvSpPr>
        <p:spPr bwMode="auto">
          <a:xfrm>
            <a:off x="1340616" y="4928702"/>
            <a:ext cx="609600" cy="517524"/>
          </a:xfrm>
        </p:spPr>
        <p:txBody>
          <a:bodyPr/>
          <a:lstStyle/>
          <a:p>
            <a:fld id="{5C476166-860F-4046-BC28-7C9F59C13A0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1D5DB1AC-AFC0-4422-B27D-F424FC241365}" type="datetimeFigureOut">
              <a:rPr lang="ru-RU" smtClean="0"/>
              <a:pPr/>
              <a:t>25.10.2023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C476166-860F-4046-BC28-7C9F59C13A08}" type="slidenum">
              <a:rPr lang="ru-RU" smtClean="0"/>
              <a:pPr/>
              <a:t>‹#›</a:t>
            </a:fld>
            <a:endParaRPr lang="ru-RU"/>
          </a:p>
        </p:txBody>
      </p:sp>
      <p:sp>
        <p:nvSpPr>
          <p:cNvPr id="9" name="Содержимое 8"/>
          <p:cNvSpPr>
            <a:spLocks noGrp="1"/>
          </p:cNvSpPr>
          <p:nvPr>
            <p:ph sz="quarter" idx="1"/>
          </p:nvPr>
        </p:nvSpPr>
        <p:spPr>
          <a:xfrm>
            <a:off x="457200"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Содержимое 10"/>
          <p:cNvSpPr>
            <a:spLocks noGrp="1"/>
          </p:cNvSpPr>
          <p:nvPr>
            <p:ph sz="quarter" idx="2"/>
          </p:nvPr>
        </p:nvSpPr>
        <p:spPr>
          <a:xfrm>
            <a:off x="4270248"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nchor="b"/>
          <a:lstStyle>
            <a:lvl1pPr>
              <a:defRPr/>
            </a:lvl1pPr>
          </a:lstStyle>
          <a:p>
            <a:r>
              <a:rPr kumimoji="0" lang="ru-RU" smtClean="0"/>
              <a:t>Образец заголовка</a:t>
            </a:r>
            <a:endParaRPr kumimoji="0" lang="en-US"/>
          </a:p>
        </p:txBody>
      </p:sp>
      <p:sp>
        <p:nvSpPr>
          <p:cNvPr id="7" name="Дата 6"/>
          <p:cNvSpPr>
            <a:spLocks noGrp="1"/>
          </p:cNvSpPr>
          <p:nvPr>
            <p:ph type="dt" sz="half" idx="10"/>
          </p:nvPr>
        </p:nvSpPr>
        <p:spPr/>
        <p:txBody>
          <a:bodyPr/>
          <a:lstStyle/>
          <a:p>
            <a:fld id="{1D5DB1AC-AFC0-4422-B27D-F424FC241365}" type="datetimeFigureOut">
              <a:rPr lang="ru-RU" smtClean="0"/>
              <a:pPr/>
              <a:t>25.10.2023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5C476166-860F-4046-BC28-7C9F59C13A08}" type="slidenum">
              <a:rPr lang="ru-RU" smtClean="0"/>
              <a:pPr/>
              <a:t>‹#›</a:t>
            </a:fld>
            <a:endParaRPr lang="ru-RU"/>
          </a:p>
        </p:txBody>
      </p:sp>
      <p:sp>
        <p:nvSpPr>
          <p:cNvPr id="11" name="Содержимое 10"/>
          <p:cNvSpPr>
            <a:spLocks noGrp="1"/>
          </p:cNvSpPr>
          <p:nvPr>
            <p:ph sz="quarter" idx="2"/>
          </p:nvPr>
        </p:nvSpPr>
        <p:spPr>
          <a:xfrm>
            <a:off x="457200"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quarter" idx="4"/>
          </p:nvPr>
        </p:nvSpPr>
        <p:spPr>
          <a:xfrm>
            <a:off x="4371975"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2" name="Текст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
        <p:nvSpPr>
          <p:cNvPr id="14" name="Текст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6" name="Дата 5"/>
          <p:cNvSpPr>
            <a:spLocks noGrp="1"/>
          </p:cNvSpPr>
          <p:nvPr>
            <p:ph type="dt" sz="half" idx="10"/>
          </p:nvPr>
        </p:nvSpPr>
        <p:spPr/>
        <p:txBody>
          <a:bodyPr rtlCol="0"/>
          <a:lstStyle/>
          <a:p>
            <a:fld id="{1D5DB1AC-AFC0-4422-B27D-F424FC241365}" type="datetimeFigureOut">
              <a:rPr lang="ru-RU" smtClean="0"/>
              <a:pPr/>
              <a:t>25.10.2023</a:t>
            </a:fld>
            <a:endParaRPr lang="ru-RU"/>
          </a:p>
        </p:txBody>
      </p:sp>
      <p:sp>
        <p:nvSpPr>
          <p:cNvPr id="7" name="Номер слайда 6"/>
          <p:cNvSpPr>
            <a:spLocks noGrp="1"/>
          </p:cNvSpPr>
          <p:nvPr>
            <p:ph type="sldNum" sz="quarter" idx="11"/>
          </p:nvPr>
        </p:nvSpPr>
        <p:spPr/>
        <p:txBody>
          <a:bodyPr rtlCol="0"/>
          <a:lstStyle/>
          <a:p>
            <a:fld id="{5C476166-860F-4046-BC28-7C9F59C13A08}" type="slidenum">
              <a:rPr lang="ru-RU" smtClean="0"/>
              <a:pPr/>
              <a:t>‹#›</a:t>
            </a:fld>
            <a:endParaRPr lang="ru-RU"/>
          </a:p>
        </p:txBody>
      </p:sp>
      <p:sp>
        <p:nvSpPr>
          <p:cNvPr id="8" name="Нижний колонтитул 7"/>
          <p:cNvSpPr>
            <a:spLocks noGrp="1"/>
          </p:cNvSpPr>
          <p:nvPr>
            <p:ph type="ftr" sz="quarter" idx="12"/>
          </p:nvPr>
        </p:nvSpPr>
        <p:spPr/>
        <p:txBody>
          <a:bodyPr rtlCol="0"/>
          <a:lstStyle/>
          <a:p>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1D5DB1AC-AFC0-4422-B27D-F424FC241365}" type="datetimeFigureOut">
              <a:rPr lang="ru-RU" smtClean="0"/>
              <a:pPr/>
              <a:t>25.10.2023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5C476166-860F-4046-BC28-7C9F59C13A0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Заголовок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8" name="Прямая соединительная линия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Прямая соединительная линия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Прямая соединительная линия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оугольник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Овал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Содержимое 17"/>
          <p:cNvSpPr>
            <a:spLocks noGrp="1"/>
          </p:cNvSpPr>
          <p:nvPr>
            <p:ph sz="quarter" idx="1"/>
          </p:nvPr>
        </p:nvSpPr>
        <p:spPr>
          <a:xfrm>
            <a:off x="304800" y="274320"/>
            <a:ext cx="5638800" cy="6327648"/>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4"/>
          </p:nvPr>
        </p:nvSpPr>
        <p:spPr/>
        <p:txBody>
          <a:bodyPr rtlCol="0"/>
          <a:lstStyle/>
          <a:p>
            <a:fld id="{1D5DB1AC-AFC0-4422-B27D-F424FC241365}" type="datetimeFigureOut">
              <a:rPr lang="ru-RU" smtClean="0"/>
              <a:pPr/>
              <a:t>25.10.2023</a:t>
            </a:fld>
            <a:endParaRPr lang="ru-RU"/>
          </a:p>
        </p:txBody>
      </p:sp>
      <p:sp>
        <p:nvSpPr>
          <p:cNvPr id="22" name="Номер слайда 21"/>
          <p:cNvSpPr>
            <a:spLocks noGrp="1"/>
          </p:cNvSpPr>
          <p:nvPr>
            <p:ph type="sldNum" sz="quarter" idx="15"/>
          </p:nvPr>
        </p:nvSpPr>
        <p:spPr/>
        <p:txBody>
          <a:bodyPr rtlCol="0"/>
          <a:lstStyle/>
          <a:p>
            <a:fld id="{5C476166-860F-4046-BC28-7C9F59C13A08}" type="slidenum">
              <a:rPr lang="ru-RU" smtClean="0"/>
              <a:pPr/>
              <a:t>‹#›</a:t>
            </a:fld>
            <a:endParaRPr lang="ru-RU"/>
          </a:p>
        </p:txBody>
      </p:sp>
      <p:sp>
        <p:nvSpPr>
          <p:cNvPr id="23" name="Нижний колонтитул 22"/>
          <p:cNvSpPr>
            <a:spLocks noGrp="1"/>
          </p:cNvSpPr>
          <p:nvPr>
            <p:ph type="ftr" sz="quarter" idx="16"/>
          </p:nvPr>
        </p:nvSpPr>
        <p:spPr/>
        <p:txBody>
          <a:bodyPr rtlCol="0"/>
          <a:lstStyle/>
          <a:p>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ая соединительная линия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Овал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Заголовок 1"/>
          <p:cNvSpPr>
            <a:spLocks noGrp="1"/>
          </p:cNvSpPr>
          <p:nvPr>
            <p:ph type="title"/>
          </p:nvPr>
        </p:nvSpPr>
        <p:spPr>
          <a:xfrm rot="5400000">
            <a:off x="3350133" y="3200400"/>
            <a:ext cx="6309360" cy="457200"/>
          </a:xfrm>
        </p:spPr>
        <p:txBody>
          <a:bodyPr anchor="b"/>
          <a:lstStyle>
            <a:lvl1pPr algn="l">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ru-RU" smtClean="0"/>
              <a:t>Вставка рисунка</a:t>
            </a:r>
            <a:endParaRPr kumimoji="0" lang="en-US" dirty="0"/>
          </a:p>
        </p:txBody>
      </p:sp>
      <p:sp>
        <p:nvSpPr>
          <p:cNvPr id="4" name="Текст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10" name="Прямая соединительная линия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Прямоугольник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ая соединительная линия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Прямая соединительная линия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Прямая соединительная линия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Дата 16"/>
          <p:cNvSpPr>
            <a:spLocks noGrp="1"/>
          </p:cNvSpPr>
          <p:nvPr>
            <p:ph type="dt" sz="half" idx="10"/>
          </p:nvPr>
        </p:nvSpPr>
        <p:spPr/>
        <p:txBody>
          <a:bodyPr rtlCol="0"/>
          <a:lstStyle/>
          <a:p>
            <a:fld id="{1D5DB1AC-AFC0-4422-B27D-F424FC241365}" type="datetimeFigureOut">
              <a:rPr lang="ru-RU" smtClean="0"/>
              <a:pPr/>
              <a:t>25.10.2023</a:t>
            </a:fld>
            <a:endParaRPr lang="ru-RU"/>
          </a:p>
        </p:txBody>
      </p:sp>
      <p:sp>
        <p:nvSpPr>
          <p:cNvPr id="18" name="Номер слайда 17"/>
          <p:cNvSpPr>
            <a:spLocks noGrp="1"/>
          </p:cNvSpPr>
          <p:nvPr>
            <p:ph type="sldNum" sz="quarter" idx="11"/>
          </p:nvPr>
        </p:nvSpPr>
        <p:spPr/>
        <p:txBody>
          <a:bodyPr rtlCol="0"/>
          <a:lstStyle/>
          <a:p>
            <a:fld id="{5C476166-860F-4046-BC28-7C9F59C13A08}" type="slidenum">
              <a:rPr lang="ru-RU" smtClean="0"/>
              <a:pPr/>
              <a:t>‹#›</a:t>
            </a:fld>
            <a:endParaRPr lang="ru-RU"/>
          </a:p>
        </p:txBody>
      </p:sp>
      <p:sp>
        <p:nvSpPr>
          <p:cNvPr id="21" name="Нижний колонтитул 20"/>
          <p:cNvSpPr>
            <a:spLocks noGrp="1"/>
          </p:cNvSpPr>
          <p:nvPr>
            <p:ph type="ftr" sz="quarter" idx="12"/>
          </p:nvPr>
        </p:nvSpPr>
        <p:spPr/>
        <p:txBody>
          <a:bodyPr rtlCol="0"/>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Прямая соединительная лини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D5DB1AC-AFC0-4422-B27D-F424FC241365}" type="datetimeFigureOut">
              <a:rPr lang="ru-RU" smtClean="0"/>
              <a:pPr/>
              <a:t>25.10.2023</a:t>
            </a:fld>
            <a:endParaRPr lang="ru-RU"/>
          </a:p>
        </p:txBody>
      </p:sp>
      <p:sp>
        <p:nvSpPr>
          <p:cNvPr id="3" name="Нижний колонтитул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ru-RU"/>
          </a:p>
        </p:txBody>
      </p:sp>
      <p:sp>
        <p:nvSpPr>
          <p:cNvPr id="7" name="Прямая соединительная лини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Прямая соединительная линия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оуголь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Овал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Номер слайда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5C476166-860F-4046-BC28-7C9F59C13A0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5234" name="Rectangle 2"/>
          <p:cNvSpPr>
            <a:spLocks noGrp="1" noChangeArrowheads="1"/>
          </p:cNvSpPr>
          <p:nvPr>
            <p:ph type="dt" sz="half" idx="2"/>
          </p:nvPr>
        </p:nvSpPr>
        <p:spPr bwMode="auto">
          <a:xfrm>
            <a:off x="457200" y="625157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ru-RU"/>
          </a:p>
        </p:txBody>
      </p:sp>
      <p:sp>
        <p:nvSpPr>
          <p:cNvPr id="95235" name="Rectangle 3"/>
          <p:cNvSpPr>
            <a:spLocks noGrp="1" noChangeArrowheads="1"/>
          </p:cNvSpPr>
          <p:nvPr>
            <p:ph type="sldNum" sz="quarter" idx="4"/>
          </p:nvPr>
        </p:nvSpPr>
        <p:spPr bwMode="auto">
          <a:xfrm>
            <a:off x="6553200" y="6248400"/>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CF296B53-4D9D-439A-8320-CA8AE8E8EC5B}" type="slidenum">
              <a:rPr lang="ru-RU"/>
              <a:pPr>
                <a:defRPr/>
              </a:pPr>
              <a:t>‹#›</a:t>
            </a:fld>
            <a:endParaRPr lang="ru-RU"/>
          </a:p>
        </p:txBody>
      </p:sp>
      <p:grpSp>
        <p:nvGrpSpPr>
          <p:cNvPr id="2" name="Group 4"/>
          <p:cNvGrpSpPr>
            <a:grpSpLocks/>
          </p:cNvGrpSpPr>
          <p:nvPr/>
        </p:nvGrpSpPr>
        <p:grpSpPr bwMode="auto">
          <a:xfrm>
            <a:off x="0" y="0"/>
            <a:ext cx="9140825" cy="6850063"/>
            <a:chOff x="0" y="0"/>
            <a:chExt cx="5758" cy="4315"/>
          </a:xfrm>
        </p:grpSpPr>
        <p:grpSp>
          <p:nvGrpSpPr>
            <p:cNvPr id="3" name="Group 5"/>
            <p:cNvGrpSpPr>
              <a:grpSpLocks/>
            </p:cNvGrpSpPr>
            <p:nvPr userDrawn="1"/>
          </p:nvGrpSpPr>
          <p:grpSpPr bwMode="auto">
            <a:xfrm>
              <a:off x="1728" y="2230"/>
              <a:ext cx="4027" cy="2085"/>
              <a:chOff x="1728" y="2230"/>
              <a:chExt cx="4027" cy="2085"/>
            </a:xfrm>
          </p:grpSpPr>
          <p:sp>
            <p:nvSpPr>
              <p:cNvPr id="95238" name="Freeform 6"/>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a:defRPr/>
                </a:pPr>
                <a:endParaRPr lang="ru-RU"/>
              </a:p>
            </p:txBody>
          </p:sp>
          <p:sp>
            <p:nvSpPr>
              <p:cNvPr id="95239" name="Freeform 7"/>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a:defRPr/>
                </a:pPr>
                <a:endParaRPr lang="ru-RU"/>
              </a:p>
            </p:txBody>
          </p:sp>
          <p:sp>
            <p:nvSpPr>
              <p:cNvPr id="95240" name="Freeform 8"/>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a:defRPr/>
                </a:pPr>
                <a:endParaRPr lang="ru-RU"/>
              </a:p>
            </p:txBody>
          </p:sp>
          <p:sp>
            <p:nvSpPr>
              <p:cNvPr id="95241" name="Freeform 9"/>
              <p:cNvSpPr>
                <a:spLocks/>
              </p:cNvSpPr>
              <p:nvPr/>
            </p:nvSpPr>
            <p:spPr bwMode="hidden">
              <a:xfrm>
                <a:off x="2748" y="223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headEnd/>
                <a:tailEnd/>
              </a:ln>
            </p:spPr>
            <p:txBody>
              <a:bodyPr/>
              <a:lstStyle/>
              <a:p>
                <a:pPr>
                  <a:defRPr/>
                </a:pPr>
                <a:endParaRPr lang="ru-RU"/>
              </a:p>
            </p:txBody>
          </p:sp>
          <p:sp>
            <p:nvSpPr>
              <p:cNvPr id="95242" name="Freeform 10"/>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a:defRPr/>
                </a:pPr>
                <a:endParaRPr lang="ru-RU"/>
              </a:p>
            </p:txBody>
          </p:sp>
        </p:grpSp>
        <p:sp>
          <p:nvSpPr>
            <p:cNvPr id="95243" name="Freeform 11"/>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ru-RU"/>
            </a:p>
          </p:txBody>
        </p:sp>
        <p:sp>
          <p:nvSpPr>
            <p:cNvPr id="95244" name="Freeform 12"/>
            <p:cNvSpPr>
              <a:spLocks/>
            </p:cNvSpPr>
            <p:nvPr/>
          </p:nvSpPr>
          <p:spPr bwMode="hidden">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ru-RU"/>
            </a:p>
          </p:txBody>
        </p:sp>
      </p:grpSp>
      <p:sp>
        <p:nvSpPr>
          <p:cNvPr id="95245" name="Rectangle 13"/>
          <p:cNvSpPr>
            <a:spLocks noGrp="1" noRot="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95246" name="Rectangle 14"/>
          <p:cNvSpPr>
            <a:spLocks noGrp="1" noChangeArrowheads="1"/>
          </p:cNvSpPr>
          <p:nvPr>
            <p:ph type="ftr" sz="quarter" idx="3"/>
          </p:nvPr>
        </p:nvSpPr>
        <p:spPr bwMode="auto">
          <a:xfrm>
            <a:off x="3124200" y="6248400"/>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Arial" charset="0"/>
              </a:defRPr>
            </a:lvl1pPr>
          </a:lstStyle>
          <a:p>
            <a:pPr>
              <a:defRPr/>
            </a:pPr>
            <a:endParaRPr lang="ru-RU"/>
          </a:p>
        </p:txBody>
      </p:sp>
      <p:sp>
        <p:nvSpPr>
          <p:cNvPr id="95247" name="Rectangle 15"/>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Tree>
  </p:cSld>
  <p:clrMap bg1="dk2" tx1="lt1" bg2="dk1"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Lst>
  <p:timing>
    <p:tnLst>
      <p:par>
        <p:cTn id="1" dur="indefinite" restart="never" nodeType="tmRoot"/>
      </p:par>
    </p:tnLst>
  </p:timing>
  <p:txStyles>
    <p:title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9pPr>
    </p:titleStyle>
    <p:body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cs typeface="+mn-cs"/>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cs typeface="+mn-cs"/>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Rot="1" noChangeArrowheads="1"/>
          </p:cNvSpPr>
          <p:nvPr>
            <p:ph type="title"/>
          </p:nvPr>
        </p:nvSpPr>
        <p:spPr>
          <a:xfrm>
            <a:off x="609600" y="3429000"/>
            <a:ext cx="7924800" cy="2544763"/>
          </a:xfrm>
        </p:spPr>
        <p:txBody>
          <a:bodyPr/>
          <a:lstStyle/>
          <a:p>
            <a:pPr eaLnBrk="1" hangingPunct="1">
              <a:defRPr/>
            </a:pPr>
            <a:r>
              <a:rPr lang="ru-RU" sz="3600" dirty="0" smtClean="0"/>
              <a:t>ПОЛУЧЕНИЕ ВЫСШЕГО ОБРАЗОВАНИЯ В ОБРАЗОВАТЕЛЬНЫХ УЧРЕЖДЕНИЯХ ФСИН РОССИИ</a:t>
            </a:r>
          </a:p>
        </p:txBody>
      </p:sp>
      <p:pic>
        <p:nvPicPr>
          <p:cNvPr id="3075" name="Picture 4" descr="Герб"/>
          <p:cNvPicPr>
            <a:picLocks noChangeAspect="1" noChangeArrowheads="1"/>
          </p:cNvPicPr>
          <p:nvPr/>
        </p:nvPicPr>
        <p:blipFill>
          <a:blip r:embed="rId2"/>
          <a:srcRect/>
          <a:stretch>
            <a:fillRect/>
          </a:stretch>
        </p:blipFill>
        <p:spPr bwMode="auto">
          <a:xfrm>
            <a:off x="3124200" y="381000"/>
            <a:ext cx="2894013" cy="3048000"/>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714480" y="2000240"/>
            <a:ext cx="7000924" cy="4286280"/>
          </a:xfrm>
        </p:spPr>
        <p:txBody>
          <a:bodyPr>
            <a:normAutofit fontScale="90000"/>
          </a:bodyPr>
          <a:lstStyle/>
          <a:p>
            <a:pPr algn="ctr">
              <a:lnSpc>
                <a:spcPct val="114000"/>
              </a:lnSpc>
            </a:pPr>
            <a:r>
              <a:rPr lang="ru-RU" sz="1600" b="0" dirty="0" smtClean="0">
                <a:solidFill>
                  <a:srgbClr val="3B3B3B"/>
                </a:solidFill>
              </a:rPr>
              <a:t>- Курсанты, поступившие на очную форму обучения, обучаются в институте на бесплатной основе;</a:t>
            </a:r>
            <a:br>
              <a:rPr lang="ru-RU" sz="1600" b="0" dirty="0" smtClean="0">
                <a:solidFill>
                  <a:srgbClr val="3B3B3B"/>
                </a:solidFill>
              </a:rPr>
            </a:br>
            <a:r>
              <a:rPr lang="ru-RU" sz="1600" b="0" dirty="0" smtClean="0">
                <a:solidFill>
                  <a:srgbClr val="3B3B3B"/>
                </a:solidFill>
              </a:rPr>
              <a:t>- Во время обучения курсанты обеспечиваются денежным довольствием (стипендия курсанта от 13.000 до 24.000 рублей в месяц), форменным обмундированием, трехразовым горячим питанием, общежитием в расположении ВУЗа;</a:t>
            </a:r>
            <a:br>
              <a:rPr lang="ru-RU" sz="1600" b="0" dirty="0" smtClean="0">
                <a:solidFill>
                  <a:srgbClr val="3B3B3B"/>
                </a:solidFill>
              </a:rPr>
            </a:br>
            <a:r>
              <a:rPr lang="ru-RU" sz="1600" b="0" dirty="0" smtClean="0">
                <a:solidFill>
                  <a:srgbClr val="3B3B3B"/>
                </a:solidFill>
              </a:rPr>
              <a:t>- Юношам, поступившим на очную форму обучения, предоставляется отсрочка от призыва в Вооруженные Силы РФ, на период учебы в ВУЗе ФСИН России и последующей службы (до 27 лет), если ранее она не была использована;</a:t>
            </a:r>
            <a:br>
              <a:rPr lang="ru-RU" sz="1600" b="0" dirty="0" smtClean="0">
                <a:solidFill>
                  <a:srgbClr val="3B3B3B"/>
                </a:solidFill>
              </a:rPr>
            </a:br>
            <a:r>
              <a:rPr lang="ru-RU" sz="1600" b="0" dirty="0" smtClean="0">
                <a:solidFill>
                  <a:srgbClr val="3B3B3B"/>
                </a:solidFill>
              </a:rPr>
              <a:t>- жизнь и здоровье курсантов ВУЗов ФСИН России застрахованы, как и сотрудников УИС;</a:t>
            </a:r>
            <a:br>
              <a:rPr lang="ru-RU" sz="1600" b="0" dirty="0" smtClean="0">
                <a:solidFill>
                  <a:srgbClr val="3B3B3B"/>
                </a:solidFill>
              </a:rPr>
            </a:br>
            <a:r>
              <a:rPr lang="ru-RU" sz="1600" b="0" dirty="0" smtClean="0">
                <a:solidFill>
                  <a:srgbClr val="3B3B3B"/>
                </a:solidFill>
              </a:rPr>
              <a:t>- Один раз в год курсантам предоставляется бесплатный проезд в летний отпуск (30 суток) к месту проведения отпуска. Так же курсантам предоставляется зимний каникулярный отпуск сроком на 14 суток;</a:t>
            </a:r>
            <a:br>
              <a:rPr lang="ru-RU" sz="1600" b="0" dirty="0" smtClean="0">
                <a:solidFill>
                  <a:srgbClr val="3B3B3B"/>
                </a:solidFill>
              </a:rPr>
            </a:br>
            <a:r>
              <a:rPr lang="ru-RU" sz="1600" b="0" dirty="0" smtClean="0">
                <a:solidFill>
                  <a:srgbClr val="3B3B3B"/>
                </a:solidFill>
              </a:rPr>
              <a:t>- Стаж службы исчисляется со дня зачисления в учебное заведение.</a:t>
            </a:r>
            <a:br>
              <a:rPr lang="ru-RU" sz="1600" b="0" dirty="0" smtClean="0">
                <a:solidFill>
                  <a:srgbClr val="3B3B3B"/>
                </a:solidFill>
              </a:rPr>
            </a:br>
            <a:endParaRPr lang="ru-RU" sz="1200" dirty="0">
              <a:solidFill>
                <a:schemeClr val="accent6">
                  <a:lumMod val="50000"/>
                </a:schemeClr>
              </a:solidFill>
              <a:latin typeface="Arial Black" pitchFamily="34" charset="0"/>
              <a:cs typeface="Aharoni" pitchFamily="2" charset="-79"/>
            </a:endParaRPr>
          </a:p>
        </p:txBody>
      </p:sp>
      <p:sp>
        <p:nvSpPr>
          <p:cNvPr id="4" name="Прямоугольник 3"/>
          <p:cNvSpPr/>
          <p:nvPr/>
        </p:nvSpPr>
        <p:spPr>
          <a:xfrm>
            <a:off x="1714480" y="285728"/>
            <a:ext cx="6839705" cy="1569660"/>
          </a:xfrm>
          <a:prstGeom prst="rect">
            <a:avLst/>
          </a:prstGeom>
          <a:noFill/>
        </p:spPr>
        <p:txBody>
          <a:bodyPr wrap="square" lIns="91440" tIns="45720" rIns="91440" bIns="45720">
            <a:spAutoFit/>
          </a:bodyPr>
          <a:lstStyle/>
          <a:p>
            <a:pPr algn="ctr"/>
            <a:r>
              <a:rPr lang="ru-RU" sz="3200" b="1" dirty="0" smtClean="0">
                <a:ln w="12700">
                  <a:solidFill>
                    <a:schemeClr val="tx2">
                      <a:satMod val="155000"/>
                    </a:schemeClr>
                  </a:solidFill>
                  <a:prstDash val="solid"/>
                </a:ln>
                <a:solidFill>
                  <a:srgbClr val="002060"/>
                </a:solidFill>
                <a:effectLst>
                  <a:outerShdw blurRad="41275" dist="20320" dir="1800000" algn="tl" rotWithShape="0">
                    <a:srgbClr val="000000">
                      <a:alpha val="40000"/>
                    </a:srgbClr>
                  </a:outerShdw>
                </a:effectLst>
              </a:rPr>
              <a:t>Преимущества обучения</a:t>
            </a:r>
          </a:p>
          <a:p>
            <a:pPr algn="ctr"/>
            <a:r>
              <a:rPr lang="ru-RU" sz="3200" b="1" dirty="0" smtClean="0">
                <a:ln w="12700">
                  <a:solidFill>
                    <a:schemeClr val="tx2">
                      <a:satMod val="155000"/>
                    </a:schemeClr>
                  </a:solidFill>
                  <a:prstDash val="solid"/>
                </a:ln>
                <a:solidFill>
                  <a:srgbClr val="002060"/>
                </a:solidFill>
                <a:effectLst>
                  <a:outerShdw blurRad="41275" dist="20320" dir="1800000" algn="tl" rotWithShape="0">
                    <a:srgbClr val="000000">
                      <a:alpha val="40000"/>
                    </a:srgbClr>
                  </a:outerShdw>
                </a:effectLst>
              </a:rPr>
              <a:t>в образовательных организациях ФСИН России</a:t>
            </a:r>
            <a:endParaRPr lang="ru-RU" sz="3200" b="1" cap="none" spc="0" dirty="0">
              <a:ln w="12700">
                <a:solidFill>
                  <a:schemeClr val="tx2">
                    <a:satMod val="155000"/>
                  </a:schemeClr>
                </a:solidFill>
                <a:prstDash val="solid"/>
              </a:ln>
              <a:solidFill>
                <a:srgbClr val="002060"/>
              </a:solidFill>
              <a:effectLst>
                <a:outerShdw blurRad="41275" dist="20320" dir="1800000" algn="tl" rotWithShape="0">
                  <a:srgbClr val="000000">
                    <a:alpha val="40000"/>
                  </a:srgbClr>
                </a:outerShdw>
              </a:effectLst>
            </a:endParaRPr>
          </a:p>
        </p:txBody>
      </p:sp>
      <p:pic>
        <p:nvPicPr>
          <p:cNvPr id="5" name="Picture 7" descr="Герб"/>
          <p:cNvPicPr>
            <a:picLocks noChangeAspect="1" noChangeArrowheads="1"/>
          </p:cNvPicPr>
          <p:nvPr/>
        </p:nvPicPr>
        <p:blipFill>
          <a:blip r:embed="rId2"/>
          <a:srcRect/>
          <a:stretch>
            <a:fillRect/>
          </a:stretch>
        </p:blipFill>
        <p:spPr bwMode="auto">
          <a:xfrm>
            <a:off x="533400" y="304800"/>
            <a:ext cx="1303338" cy="1371600"/>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714480" y="2000240"/>
            <a:ext cx="7000924" cy="2500330"/>
          </a:xfrm>
        </p:spPr>
        <p:txBody>
          <a:bodyPr>
            <a:normAutofit/>
          </a:bodyPr>
          <a:lstStyle/>
          <a:p>
            <a:pPr algn="ctr">
              <a:lnSpc>
                <a:spcPct val="114000"/>
              </a:lnSpc>
            </a:pPr>
            <a:r>
              <a:rPr lang="ru-RU" sz="1200" dirty="0" smtClean="0">
                <a:solidFill>
                  <a:schemeClr val="accent6">
                    <a:lumMod val="50000"/>
                  </a:schemeClr>
                </a:solidFill>
                <a:latin typeface="Arial Black" pitchFamily="34" charset="0"/>
                <a:cs typeface="Aharoni" pitchFamily="2" charset="-79"/>
              </a:rPr>
              <a:t>По окончании обучения в образовательной организации ФСИН России курсанту присваивается специальное звание «лейтенант внутренней службы».</a:t>
            </a:r>
            <a:br>
              <a:rPr lang="ru-RU" sz="1200" dirty="0" smtClean="0">
                <a:solidFill>
                  <a:schemeClr val="accent6">
                    <a:lumMod val="50000"/>
                  </a:schemeClr>
                </a:solidFill>
                <a:latin typeface="Arial Black" pitchFamily="34" charset="0"/>
                <a:cs typeface="Aharoni" pitchFamily="2" charset="-79"/>
              </a:rPr>
            </a:br>
            <a:r>
              <a:rPr lang="ru-RU" sz="1200" dirty="0" smtClean="0">
                <a:solidFill>
                  <a:schemeClr val="accent6">
                    <a:lumMod val="50000"/>
                  </a:schemeClr>
                </a:solidFill>
                <a:latin typeface="Arial Black" pitchFamily="34" charset="0"/>
                <a:cs typeface="Aharoni" pitchFamily="2" charset="-79"/>
              </a:rPr>
              <a:t/>
            </a:r>
            <a:br>
              <a:rPr lang="ru-RU" sz="1200" dirty="0" smtClean="0">
                <a:solidFill>
                  <a:schemeClr val="accent6">
                    <a:lumMod val="50000"/>
                  </a:schemeClr>
                </a:solidFill>
                <a:latin typeface="Arial Black" pitchFamily="34" charset="0"/>
                <a:cs typeface="Aharoni" pitchFamily="2" charset="-79"/>
              </a:rPr>
            </a:br>
            <a:r>
              <a:rPr lang="ru-RU" sz="1200" dirty="0" smtClean="0">
                <a:solidFill>
                  <a:schemeClr val="accent6">
                    <a:lumMod val="50000"/>
                  </a:schemeClr>
                </a:solidFill>
                <a:latin typeface="Arial Black" pitchFamily="34" charset="0"/>
                <a:cs typeface="Aharoni" pitchFamily="2" charset="-79"/>
              </a:rPr>
              <a:t>По окончании обучения  молодому специалисту выплачивается единовременное пособие на обзаведение имуществом первой необходимости.</a:t>
            </a:r>
            <a:br>
              <a:rPr lang="ru-RU" sz="1200" dirty="0" smtClean="0">
                <a:solidFill>
                  <a:schemeClr val="accent6">
                    <a:lumMod val="50000"/>
                  </a:schemeClr>
                </a:solidFill>
                <a:latin typeface="Arial Black" pitchFamily="34" charset="0"/>
                <a:cs typeface="Aharoni" pitchFamily="2" charset="-79"/>
              </a:rPr>
            </a:br>
            <a:r>
              <a:rPr lang="ru-RU" sz="1200" dirty="0" smtClean="0">
                <a:solidFill>
                  <a:schemeClr val="accent6">
                    <a:lumMod val="50000"/>
                  </a:schemeClr>
                </a:solidFill>
                <a:latin typeface="Arial Black" pitchFamily="34" charset="0"/>
                <a:cs typeface="Aharoni" pitchFamily="2" charset="-79"/>
              </a:rPr>
              <a:t/>
            </a:r>
            <a:br>
              <a:rPr lang="ru-RU" sz="1200" dirty="0" smtClean="0">
                <a:solidFill>
                  <a:schemeClr val="accent6">
                    <a:lumMod val="50000"/>
                  </a:schemeClr>
                </a:solidFill>
                <a:latin typeface="Arial Black" pitchFamily="34" charset="0"/>
                <a:cs typeface="Aharoni" pitchFamily="2" charset="-79"/>
              </a:rPr>
            </a:br>
            <a:r>
              <a:rPr lang="ru-RU" sz="1200" dirty="0" smtClean="0">
                <a:solidFill>
                  <a:schemeClr val="accent6">
                    <a:lumMod val="50000"/>
                  </a:schemeClr>
                </a:solidFill>
                <a:latin typeface="Arial Black" pitchFamily="34" charset="0"/>
                <a:cs typeface="Aharoni" pitchFamily="2" charset="-79"/>
              </a:rPr>
              <a:t>всем выпускникам высших учебных заведений ФСИН России гарантировано трудоустройство после окончания учебного заведения по полученным специальностям.</a:t>
            </a:r>
            <a:br>
              <a:rPr lang="ru-RU" sz="1200" dirty="0" smtClean="0">
                <a:solidFill>
                  <a:schemeClr val="accent6">
                    <a:lumMod val="50000"/>
                  </a:schemeClr>
                </a:solidFill>
                <a:latin typeface="Arial Black" pitchFamily="34" charset="0"/>
                <a:cs typeface="Aharoni" pitchFamily="2" charset="-79"/>
              </a:rPr>
            </a:br>
            <a:endParaRPr lang="ru-RU" sz="1200" dirty="0">
              <a:solidFill>
                <a:schemeClr val="accent6">
                  <a:lumMod val="50000"/>
                </a:schemeClr>
              </a:solidFill>
              <a:latin typeface="Arial Black" pitchFamily="34" charset="0"/>
              <a:cs typeface="Aharoni" pitchFamily="2" charset="-79"/>
            </a:endParaRPr>
          </a:p>
        </p:txBody>
      </p:sp>
      <p:sp>
        <p:nvSpPr>
          <p:cNvPr id="4" name="Прямоугольник 3"/>
          <p:cNvSpPr/>
          <p:nvPr/>
        </p:nvSpPr>
        <p:spPr>
          <a:xfrm>
            <a:off x="1714480" y="285728"/>
            <a:ext cx="6839705" cy="1569660"/>
          </a:xfrm>
          <a:prstGeom prst="rect">
            <a:avLst/>
          </a:prstGeom>
          <a:noFill/>
        </p:spPr>
        <p:txBody>
          <a:bodyPr wrap="square" lIns="91440" tIns="45720" rIns="91440" bIns="45720">
            <a:spAutoFit/>
          </a:bodyPr>
          <a:lstStyle/>
          <a:p>
            <a:pPr algn="ctr"/>
            <a:r>
              <a:rPr lang="ru-RU" sz="3200" b="1" dirty="0" smtClean="0">
                <a:ln w="12700">
                  <a:solidFill>
                    <a:schemeClr val="tx2">
                      <a:satMod val="155000"/>
                    </a:schemeClr>
                  </a:solidFill>
                  <a:prstDash val="solid"/>
                </a:ln>
                <a:solidFill>
                  <a:srgbClr val="002060"/>
                </a:solidFill>
                <a:effectLst>
                  <a:outerShdw blurRad="41275" dist="20320" dir="1800000" algn="tl" rotWithShape="0">
                    <a:srgbClr val="000000">
                      <a:alpha val="40000"/>
                    </a:srgbClr>
                  </a:outerShdw>
                </a:effectLst>
              </a:rPr>
              <a:t>Преимущества обучения</a:t>
            </a:r>
          </a:p>
          <a:p>
            <a:pPr algn="ctr"/>
            <a:r>
              <a:rPr lang="ru-RU" sz="3200" b="1" dirty="0" smtClean="0">
                <a:ln w="12700">
                  <a:solidFill>
                    <a:schemeClr val="tx2">
                      <a:satMod val="155000"/>
                    </a:schemeClr>
                  </a:solidFill>
                  <a:prstDash val="solid"/>
                </a:ln>
                <a:solidFill>
                  <a:srgbClr val="002060"/>
                </a:solidFill>
                <a:effectLst>
                  <a:outerShdw blurRad="41275" dist="20320" dir="1800000" algn="tl" rotWithShape="0">
                    <a:srgbClr val="000000">
                      <a:alpha val="40000"/>
                    </a:srgbClr>
                  </a:outerShdw>
                </a:effectLst>
              </a:rPr>
              <a:t>в образовательных организациях ФСИН России</a:t>
            </a:r>
            <a:endParaRPr lang="ru-RU" sz="3200" b="1" cap="none" spc="0" dirty="0">
              <a:ln w="12700">
                <a:solidFill>
                  <a:schemeClr val="tx2">
                    <a:satMod val="155000"/>
                  </a:schemeClr>
                </a:solidFill>
                <a:prstDash val="solid"/>
              </a:ln>
              <a:solidFill>
                <a:srgbClr val="002060"/>
              </a:solidFill>
              <a:effectLst>
                <a:outerShdw blurRad="41275" dist="20320" dir="1800000" algn="tl" rotWithShape="0">
                  <a:srgbClr val="000000">
                    <a:alpha val="40000"/>
                  </a:srgbClr>
                </a:outerShdw>
              </a:effectLst>
            </a:endParaRPr>
          </a:p>
        </p:txBody>
      </p:sp>
      <p:pic>
        <p:nvPicPr>
          <p:cNvPr id="5" name="Picture 7" descr="Герб"/>
          <p:cNvPicPr>
            <a:picLocks noChangeAspect="1" noChangeArrowheads="1"/>
          </p:cNvPicPr>
          <p:nvPr/>
        </p:nvPicPr>
        <p:blipFill>
          <a:blip r:embed="rId2"/>
          <a:srcRect/>
          <a:stretch>
            <a:fillRect/>
          </a:stretch>
        </p:blipFill>
        <p:spPr bwMode="auto">
          <a:xfrm>
            <a:off x="533400" y="304800"/>
            <a:ext cx="1303338" cy="1371600"/>
          </a:xfrm>
          <a:prstGeom prst="rect">
            <a:avLst/>
          </a:prstGeom>
          <a:noFill/>
          <a:ln w="9525">
            <a:noFill/>
            <a:miter lim="800000"/>
            <a:headEnd/>
            <a:tailEnd/>
          </a:ln>
        </p:spPr>
      </p:pic>
      <p:pic>
        <p:nvPicPr>
          <p:cNvPr id="6" name="Рисунок 5" descr="759371892_w200_h200_pogony-fsin-na.jpg"/>
          <p:cNvPicPr>
            <a:picLocks noChangeAspect="1"/>
          </p:cNvPicPr>
          <p:nvPr/>
        </p:nvPicPr>
        <p:blipFill>
          <a:blip r:embed="rId3"/>
          <a:stretch>
            <a:fillRect/>
          </a:stretch>
        </p:blipFill>
        <p:spPr>
          <a:xfrm rot="1702639">
            <a:off x="6481880" y="4614755"/>
            <a:ext cx="1905000" cy="1905000"/>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714480" y="1928802"/>
            <a:ext cx="7000924" cy="4500594"/>
          </a:xfrm>
        </p:spPr>
        <p:txBody>
          <a:bodyPr>
            <a:normAutofit fontScale="90000"/>
          </a:bodyPr>
          <a:lstStyle/>
          <a:p>
            <a:pPr algn="ctr">
              <a:lnSpc>
                <a:spcPct val="114000"/>
              </a:lnSpc>
            </a:pPr>
            <a:r>
              <a:rPr lang="ru-RU" sz="1600" b="0" dirty="0" smtClean="0">
                <a:solidFill>
                  <a:srgbClr val="3B3B3B"/>
                </a:solidFill>
              </a:rPr>
              <a:t>- Льготное исчисление выслуги лет для назначения пенсии (1 месяц службы за 1,5 месяца), право на пенсию за выслугу лет наступает независимо от возраста уже после 13,5 лет службы в уголовно-исполнительной системе;</a:t>
            </a:r>
            <a:br>
              <a:rPr lang="ru-RU" sz="1600" b="0" dirty="0" smtClean="0">
                <a:solidFill>
                  <a:srgbClr val="3B3B3B"/>
                </a:solidFill>
              </a:rPr>
            </a:br>
            <a:r>
              <a:rPr lang="ru-RU" sz="1600" b="0" dirty="0" smtClean="0">
                <a:solidFill>
                  <a:srgbClr val="3B3B3B"/>
                </a:solidFill>
              </a:rPr>
              <a:t>- Право на единовременную социальную выплату для приобретения или строительства жилого помещения один раз за весь период службы сотрудникам, имеющим общую продолжительность службы не менее 10 лет в календарном исчислении;</a:t>
            </a:r>
            <a:br>
              <a:rPr lang="ru-RU" sz="1600" b="0" dirty="0" smtClean="0">
                <a:solidFill>
                  <a:srgbClr val="3B3B3B"/>
                </a:solidFill>
              </a:rPr>
            </a:br>
            <a:r>
              <a:rPr lang="ru-RU" sz="1600" b="0" dirty="0" smtClean="0">
                <a:solidFill>
                  <a:srgbClr val="3B3B3B"/>
                </a:solidFill>
              </a:rPr>
              <a:t>- Бесплатное медицинское обслуживание в ведомственных медицинских учреждениях;</a:t>
            </a:r>
            <a:br>
              <a:rPr lang="ru-RU" sz="1600" b="0" dirty="0" smtClean="0">
                <a:solidFill>
                  <a:srgbClr val="3B3B3B"/>
                </a:solidFill>
              </a:rPr>
            </a:br>
            <a:r>
              <a:rPr lang="ru-RU" sz="1600" b="0" dirty="0" smtClean="0">
                <a:solidFill>
                  <a:srgbClr val="3B3B3B"/>
                </a:solidFill>
              </a:rPr>
              <a:t>- Основной отпуск от 30 календарных дней, дополнительный отпуск за стаж службы в уголовно-исполнительной системе от 5 календарных дней;</a:t>
            </a:r>
            <a:br>
              <a:rPr lang="ru-RU" sz="1600" b="0" dirty="0" smtClean="0">
                <a:solidFill>
                  <a:srgbClr val="3B3B3B"/>
                </a:solidFill>
              </a:rPr>
            </a:br>
            <a:r>
              <a:rPr lang="ru-RU" sz="1600" b="0" dirty="0" smtClean="0">
                <a:solidFill>
                  <a:srgbClr val="3B3B3B"/>
                </a:solidFill>
              </a:rPr>
              <a:t>- Ежегодно, при уходе сотрудника в основной отпуск оказывается материальная помощь в размере одного оклада денежного содержания;</a:t>
            </a:r>
            <a:br>
              <a:rPr lang="ru-RU" sz="1600" b="0" dirty="0" smtClean="0">
                <a:solidFill>
                  <a:srgbClr val="3B3B3B"/>
                </a:solidFill>
              </a:rPr>
            </a:br>
            <a:r>
              <a:rPr lang="ru-RU" sz="1600" b="0" dirty="0" smtClean="0">
                <a:solidFill>
                  <a:srgbClr val="3B3B3B"/>
                </a:solidFill>
              </a:rPr>
              <a:t>- Обязательное государственное страхование жизни и здоровья сотрудников;</a:t>
            </a:r>
            <a:br>
              <a:rPr lang="ru-RU" sz="1600" b="0" dirty="0" smtClean="0">
                <a:solidFill>
                  <a:srgbClr val="3B3B3B"/>
                </a:solidFill>
              </a:rPr>
            </a:br>
            <a:endParaRPr lang="ru-RU" sz="1200" dirty="0">
              <a:solidFill>
                <a:schemeClr val="accent6">
                  <a:lumMod val="50000"/>
                </a:schemeClr>
              </a:solidFill>
              <a:latin typeface="Arial Black" pitchFamily="34" charset="0"/>
              <a:cs typeface="Aharoni" pitchFamily="2" charset="-79"/>
            </a:endParaRPr>
          </a:p>
        </p:txBody>
      </p:sp>
      <p:sp>
        <p:nvSpPr>
          <p:cNvPr id="4" name="Прямоугольник 3"/>
          <p:cNvSpPr/>
          <p:nvPr/>
        </p:nvSpPr>
        <p:spPr>
          <a:xfrm>
            <a:off x="1714480" y="285728"/>
            <a:ext cx="6839705" cy="1569660"/>
          </a:xfrm>
          <a:prstGeom prst="rect">
            <a:avLst/>
          </a:prstGeom>
          <a:noFill/>
        </p:spPr>
        <p:txBody>
          <a:bodyPr wrap="square" lIns="91440" tIns="45720" rIns="91440" bIns="45720">
            <a:spAutoFit/>
          </a:bodyPr>
          <a:lstStyle/>
          <a:p>
            <a:pPr algn="ctr"/>
            <a:r>
              <a:rPr lang="ru-RU" sz="3200" b="1" dirty="0" smtClean="0">
                <a:ln w="12700">
                  <a:solidFill>
                    <a:schemeClr val="tx2">
                      <a:satMod val="155000"/>
                    </a:schemeClr>
                  </a:solidFill>
                  <a:prstDash val="solid"/>
                </a:ln>
                <a:solidFill>
                  <a:srgbClr val="002060"/>
                </a:solidFill>
                <a:effectLst>
                  <a:outerShdw blurRad="41275" dist="20320" dir="1800000" algn="tl" rotWithShape="0">
                    <a:srgbClr val="000000">
                      <a:alpha val="40000"/>
                    </a:srgbClr>
                  </a:outerShdw>
                </a:effectLst>
              </a:rPr>
              <a:t>Социальные гарантии сотрудника уголовно-исполнительной системы</a:t>
            </a:r>
            <a:endParaRPr lang="ru-RU" sz="3200" b="1" cap="none" spc="0" dirty="0">
              <a:ln w="12700">
                <a:solidFill>
                  <a:schemeClr val="tx2">
                    <a:satMod val="155000"/>
                  </a:schemeClr>
                </a:solidFill>
                <a:prstDash val="solid"/>
              </a:ln>
              <a:solidFill>
                <a:srgbClr val="002060"/>
              </a:solidFill>
              <a:effectLst>
                <a:outerShdw blurRad="41275" dist="20320" dir="1800000" algn="tl" rotWithShape="0">
                  <a:srgbClr val="000000">
                    <a:alpha val="40000"/>
                  </a:srgbClr>
                </a:outerShdw>
              </a:effectLst>
            </a:endParaRPr>
          </a:p>
        </p:txBody>
      </p:sp>
      <p:pic>
        <p:nvPicPr>
          <p:cNvPr id="5" name="Picture 7" descr="Герб"/>
          <p:cNvPicPr>
            <a:picLocks noChangeAspect="1" noChangeArrowheads="1"/>
          </p:cNvPicPr>
          <p:nvPr/>
        </p:nvPicPr>
        <p:blipFill>
          <a:blip r:embed="rId2"/>
          <a:srcRect/>
          <a:stretch>
            <a:fillRect/>
          </a:stretch>
        </p:blipFill>
        <p:spPr bwMode="auto">
          <a:xfrm>
            <a:off x="533400" y="304800"/>
            <a:ext cx="1303338" cy="1371600"/>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714480" y="1928802"/>
            <a:ext cx="7000924" cy="4500594"/>
          </a:xfrm>
        </p:spPr>
        <p:txBody>
          <a:bodyPr>
            <a:normAutofit fontScale="90000"/>
          </a:bodyPr>
          <a:lstStyle/>
          <a:p>
            <a:pPr algn="ctr">
              <a:lnSpc>
                <a:spcPct val="114000"/>
              </a:lnSpc>
            </a:pPr>
            <a:r>
              <a:rPr lang="ru-RU" sz="1600" b="0" dirty="0" smtClean="0">
                <a:solidFill>
                  <a:srgbClr val="3B3B3B"/>
                </a:solidFill>
              </a:rPr>
              <a:t>- Предоставление детям сотрудников в первоочередном порядке мест в образовательных и дошкольных образовательных организациях по месту жительства;</a:t>
            </a:r>
            <a:br>
              <a:rPr lang="ru-RU" sz="1600" b="0" dirty="0" smtClean="0">
                <a:solidFill>
                  <a:srgbClr val="3B3B3B"/>
                </a:solidFill>
              </a:rPr>
            </a:br>
            <a:r>
              <a:rPr lang="ru-RU" sz="1600" b="0" dirty="0" smtClean="0">
                <a:solidFill>
                  <a:srgbClr val="3B3B3B"/>
                </a:solidFill>
              </a:rPr>
              <a:t>- Право сотрудников и членов их семей на санаторно-курортное  лечение или оздоровительный отдых в ведомственных санаториях и домах отдыха ФСИН России и МВД России;</a:t>
            </a:r>
            <a:br>
              <a:rPr lang="ru-RU" sz="1600" b="0" dirty="0" smtClean="0">
                <a:solidFill>
                  <a:srgbClr val="3B3B3B"/>
                </a:solidFill>
              </a:rPr>
            </a:br>
            <a:r>
              <a:rPr lang="ru-RU" sz="1600" b="0" dirty="0" smtClean="0">
                <a:solidFill>
                  <a:srgbClr val="3B3B3B"/>
                </a:solidFill>
              </a:rPr>
              <a:t>- Оплата расходов на проезд сотрудников к избранному месту жительства и перевозки личного имущества;</a:t>
            </a:r>
            <a:br>
              <a:rPr lang="ru-RU" sz="1600" b="0" dirty="0" smtClean="0">
                <a:solidFill>
                  <a:srgbClr val="3B3B3B"/>
                </a:solidFill>
              </a:rPr>
            </a:br>
            <a:r>
              <a:rPr lang="ru-RU" sz="1600" b="0" dirty="0" smtClean="0">
                <a:solidFill>
                  <a:srgbClr val="3B3B3B"/>
                </a:solidFill>
              </a:rPr>
              <a:t>- Ежемесячная  оплата денежной компенсации за наем (поднаем) жилого помещения сотруднику, не имеющему жилого помещения по месту службы;</a:t>
            </a:r>
            <a:br>
              <a:rPr lang="ru-RU" sz="1600" b="0" dirty="0" smtClean="0">
                <a:solidFill>
                  <a:srgbClr val="3B3B3B"/>
                </a:solidFill>
              </a:rPr>
            </a:br>
            <a:r>
              <a:rPr lang="ru-RU" sz="1600" b="0" dirty="0" smtClean="0">
                <a:solidFill>
                  <a:srgbClr val="3B3B3B"/>
                </a:solidFill>
              </a:rPr>
              <a:t> - Оплата проезда сотруднику, п</a:t>
            </a:r>
            <a:r>
              <a:rPr lang="ru-RU" sz="1600" b="0" dirty="0" smtClean="0"/>
              <a:t>роходящему службу в районах Крайнего Севера, приравненных к ним местностях и других местностях с неблагоприятными климатическими или экологическими условиями, а также одному из членов его семьи к месту проведения основного отпуска по территории РФ и обратно; </a:t>
            </a:r>
            <a:r>
              <a:rPr lang="ru-RU" sz="1600" b="0" dirty="0" smtClean="0">
                <a:solidFill>
                  <a:srgbClr val="3B3B3B"/>
                </a:solidFill>
              </a:rPr>
              <a:t/>
            </a:r>
            <a:br>
              <a:rPr lang="ru-RU" sz="1600" b="0" dirty="0" smtClean="0">
                <a:solidFill>
                  <a:srgbClr val="3B3B3B"/>
                </a:solidFill>
              </a:rPr>
            </a:br>
            <a:endParaRPr lang="ru-RU" sz="1200" dirty="0">
              <a:solidFill>
                <a:schemeClr val="accent6">
                  <a:lumMod val="50000"/>
                </a:schemeClr>
              </a:solidFill>
              <a:latin typeface="Arial Black" pitchFamily="34" charset="0"/>
              <a:cs typeface="Aharoni" pitchFamily="2" charset="-79"/>
            </a:endParaRPr>
          </a:p>
        </p:txBody>
      </p:sp>
      <p:sp>
        <p:nvSpPr>
          <p:cNvPr id="4" name="Прямоугольник 3"/>
          <p:cNvSpPr/>
          <p:nvPr/>
        </p:nvSpPr>
        <p:spPr>
          <a:xfrm>
            <a:off x="1714480" y="285728"/>
            <a:ext cx="6839705" cy="1569660"/>
          </a:xfrm>
          <a:prstGeom prst="rect">
            <a:avLst/>
          </a:prstGeom>
          <a:noFill/>
        </p:spPr>
        <p:txBody>
          <a:bodyPr wrap="square" lIns="91440" tIns="45720" rIns="91440" bIns="45720">
            <a:spAutoFit/>
          </a:bodyPr>
          <a:lstStyle/>
          <a:p>
            <a:pPr algn="ctr"/>
            <a:r>
              <a:rPr lang="ru-RU" sz="3200" b="1" dirty="0" smtClean="0">
                <a:ln w="12700">
                  <a:solidFill>
                    <a:schemeClr val="tx2">
                      <a:satMod val="155000"/>
                    </a:schemeClr>
                  </a:solidFill>
                  <a:prstDash val="solid"/>
                </a:ln>
                <a:solidFill>
                  <a:srgbClr val="002060"/>
                </a:solidFill>
                <a:effectLst>
                  <a:outerShdw blurRad="41275" dist="20320" dir="1800000" algn="tl" rotWithShape="0">
                    <a:srgbClr val="000000">
                      <a:alpha val="40000"/>
                    </a:srgbClr>
                  </a:outerShdw>
                </a:effectLst>
              </a:rPr>
              <a:t>Социальные гарантии сотрудника уголовно-исполнительной системы</a:t>
            </a:r>
            <a:endParaRPr lang="ru-RU" sz="3200" b="1" cap="none" spc="0" dirty="0">
              <a:ln w="12700">
                <a:solidFill>
                  <a:schemeClr val="tx2">
                    <a:satMod val="155000"/>
                  </a:schemeClr>
                </a:solidFill>
                <a:prstDash val="solid"/>
              </a:ln>
              <a:solidFill>
                <a:srgbClr val="002060"/>
              </a:solidFill>
              <a:effectLst>
                <a:outerShdw blurRad="41275" dist="20320" dir="1800000" algn="tl" rotWithShape="0">
                  <a:srgbClr val="000000">
                    <a:alpha val="40000"/>
                  </a:srgbClr>
                </a:outerShdw>
              </a:effectLst>
            </a:endParaRPr>
          </a:p>
        </p:txBody>
      </p:sp>
      <p:pic>
        <p:nvPicPr>
          <p:cNvPr id="5" name="Picture 7" descr="Герб"/>
          <p:cNvPicPr>
            <a:picLocks noChangeAspect="1" noChangeArrowheads="1"/>
          </p:cNvPicPr>
          <p:nvPr/>
        </p:nvPicPr>
        <p:blipFill>
          <a:blip r:embed="rId2"/>
          <a:srcRect/>
          <a:stretch>
            <a:fillRect/>
          </a:stretch>
        </p:blipFill>
        <p:spPr bwMode="auto">
          <a:xfrm>
            <a:off x="533400" y="304800"/>
            <a:ext cx="1303338" cy="1371600"/>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714480" y="2357430"/>
            <a:ext cx="7000924" cy="3857652"/>
          </a:xfrm>
        </p:spPr>
        <p:txBody>
          <a:bodyPr>
            <a:normAutofit/>
          </a:bodyPr>
          <a:lstStyle/>
          <a:p>
            <a:pPr algn="ctr">
              <a:lnSpc>
                <a:spcPct val="114000"/>
              </a:lnSpc>
            </a:pPr>
            <a:r>
              <a:rPr lang="ru-RU" sz="1300" b="0" dirty="0" smtClean="0">
                <a:solidFill>
                  <a:srgbClr val="3B3B3B"/>
                </a:solidFill>
              </a:rPr>
              <a:t>1. Обратиться в кадровое подразделение любого учреждения </a:t>
            </a:r>
            <a:br>
              <a:rPr lang="ru-RU" sz="1300" b="0" dirty="0" smtClean="0">
                <a:solidFill>
                  <a:srgbClr val="3B3B3B"/>
                </a:solidFill>
              </a:rPr>
            </a:br>
            <a:r>
              <a:rPr lang="ru-RU" sz="1300" b="0" dirty="0" smtClean="0">
                <a:solidFill>
                  <a:srgbClr val="3B3B3B"/>
                </a:solidFill>
              </a:rPr>
              <a:t>УФСИН России по Курганской области.</a:t>
            </a:r>
            <a:br>
              <a:rPr lang="ru-RU" sz="1300" b="0" dirty="0" smtClean="0">
                <a:solidFill>
                  <a:srgbClr val="3B3B3B"/>
                </a:solidFill>
              </a:rPr>
            </a:br>
            <a:r>
              <a:rPr lang="ru-RU" sz="1300" b="0" dirty="0" smtClean="0">
                <a:solidFill>
                  <a:srgbClr val="3B3B3B"/>
                </a:solidFill>
              </a:rPr>
              <a:t>2. Пройти предварительное собеседование по вопросам поступления с кадровым специалистом, психологом учреждения.</a:t>
            </a:r>
            <a:br>
              <a:rPr lang="ru-RU" sz="1300" b="0" dirty="0" smtClean="0">
                <a:solidFill>
                  <a:srgbClr val="3B3B3B"/>
                </a:solidFill>
              </a:rPr>
            </a:br>
            <a:r>
              <a:rPr lang="ru-RU" sz="1300" b="0" dirty="0" smtClean="0">
                <a:solidFill>
                  <a:srgbClr val="3B3B3B"/>
                </a:solidFill>
              </a:rPr>
              <a:t>3. В установленные образовательной организацией сроки определиться с выбором ЕГЭ, необходимым для поступления по выбранной специальности.</a:t>
            </a:r>
            <a:br>
              <a:rPr lang="ru-RU" sz="1300" b="0" dirty="0" smtClean="0">
                <a:solidFill>
                  <a:srgbClr val="3B3B3B"/>
                </a:solidFill>
              </a:rPr>
            </a:br>
            <a:r>
              <a:rPr lang="ru-RU" sz="1300" b="0" dirty="0" smtClean="0">
                <a:solidFill>
                  <a:srgbClr val="3B3B3B"/>
                </a:solidFill>
              </a:rPr>
              <a:t>4. Пройти предварительную военно-врачебную комиссию состояния здоровья (ВВК) и профессионально-психологический отбор (ЦПД), в том числе специальное психофизиологическое исследование с использованием полиграфа («детектора лжи»).</a:t>
            </a:r>
            <a:br>
              <a:rPr lang="ru-RU" sz="1300" b="0" dirty="0" smtClean="0">
                <a:solidFill>
                  <a:srgbClr val="3B3B3B"/>
                </a:solidFill>
              </a:rPr>
            </a:br>
            <a:r>
              <a:rPr lang="ru-RU" sz="1300" b="0" dirty="0" smtClean="0">
                <a:solidFill>
                  <a:srgbClr val="3B3B3B"/>
                </a:solidFill>
              </a:rPr>
              <a:t>5. Сдать нормативы по физической подготовке.</a:t>
            </a:r>
            <a:br>
              <a:rPr lang="ru-RU" sz="1300" b="0" dirty="0" smtClean="0">
                <a:solidFill>
                  <a:srgbClr val="3B3B3B"/>
                </a:solidFill>
              </a:rPr>
            </a:br>
            <a:r>
              <a:rPr lang="ru-RU" sz="1300" b="0" dirty="0" smtClean="0">
                <a:solidFill>
                  <a:srgbClr val="3B3B3B"/>
                </a:solidFill>
              </a:rPr>
              <a:t>6.  Успешно сдать ЕГЭ с результатами не ниже установленных минимумов.</a:t>
            </a:r>
            <a:br>
              <a:rPr lang="ru-RU" sz="1300" b="0" dirty="0" smtClean="0">
                <a:solidFill>
                  <a:srgbClr val="3B3B3B"/>
                </a:solidFill>
              </a:rPr>
            </a:br>
            <a:r>
              <a:rPr lang="ru-RU" sz="1300" b="0" dirty="0" smtClean="0">
                <a:solidFill>
                  <a:srgbClr val="3B3B3B"/>
                </a:solidFill>
              </a:rPr>
              <a:t>7. Постоянно находиться в контакте с сотрудникам кадрового подразделения в части контроля прохождения военно-врачебной комиссии, формирования личного дела и отправки его в образовательную организацию.</a:t>
            </a:r>
            <a:br>
              <a:rPr lang="ru-RU" sz="1300" b="0" dirty="0" smtClean="0">
                <a:solidFill>
                  <a:srgbClr val="3B3B3B"/>
                </a:solidFill>
              </a:rPr>
            </a:br>
            <a:endParaRPr lang="ru-RU" sz="1300" b="0" dirty="0">
              <a:solidFill>
                <a:schemeClr val="accent6">
                  <a:lumMod val="50000"/>
                </a:schemeClr>
              </a:solidFill>
              <a:latin typeface="Arial Black" pitchFamily="34" charset="0"/>
              <a:cs typeface="Aharoni" pitchFamily="2" charset="-79"/>
            </a:endParaRPr>
          </a:p>
        </p:txBody>
      </p:sp>
      <p:sp>
        <p:nvSpPr>
          <p:cNvPr id="4" name="Прямоугольник 3"/>
          <p:cNvSpPr/>
          <p:nvPr/>
        </p:nvSpPr>
        <p:spPr>
          <a:xfrm>
            <a:off x="1714480" y="285728"/>
            <a:ext cx="6839705" cy="2062103"/>
          </a:xfrm>
          <a:prstGeom prst="rect">
            <a:avLst/>
          </a:prstGeom>
          <a:noFill/>
        </p:spPr>
        <p:txBody>
          <a:bodyPr wrap="square" lIns="91440" tIns="45720" rIns="91440" bIns="45720">
            <a:spAutoFit/>
          </a:bodyPr>
          <a:lstStyle/>
          <a:p>
            <a:pPr algn="ctr"/>
            <a:r>
              <a:rPr lang="ru-RU" sz="3200" b="1" dirty="0" smtClean="0">
                <a:ln w="12700">
                  <a:solidFill>
                    <a:schemeClr val="tx2">
                      <a:satMod val="155000"/>
                    </a:schemeClr>
                  </a:solidFill>
                  <a:prstDash val="solid"/>
                </a:ln>
                <a:solidFill>
                  <a:srgbClr val="002060"/>
                </a:solidFill>
                <a:effectLst>
                  <a:outerShdw blurRad="41275" dist="20320" dir="1800000" algn="tl" rotWithShape="0">
                    <a:srgbClr val="000000">
                      <a:alpha val="40000"/>
                    </a:srgbClr>
                  </a:outerShdw>
                </a:effectLst>
              </a:rPr>
              <a:t>Алгоритм действий для кандидатов,  желающих поступить в образовательные учреждения ФСИН России</a:t>
            </a:r>
            <a:endParaRPr lang="ru-RU" sz="3200" b="1" cap="none" spc="0" dirty="0">
              <a:ln w="12700">
                <a:solidFill>
                  <a:schemeClr val="tx2">
                    <a:satMod val="155000"/>
                  </a:schemeClr>
                </a:solidFill>
                <a:prstDash val="solid"/>
              </a:ln>
              <a:solidFill>
                <a:srgbClr val="002060"/>
              </a:solidFill>
              <a:effectLst>
                <a:outerShdw blurRad="41275" dist="20320" dir="1800000" algn="tl" rotWithShape="0">
                  <a:srgbClr val="000000">
                    <a:alpha val="40000"/>
                  </a:srgbClr>
                </a:outerShdw>
              </a:effectLst>
            </a:endParaRPr>
          </a:p>
        </p:txBody>
      </p:sp>
      <p:pic>
        <p:nvPicPr>
          <p:cNvPr id="5" name="Picture 7" descr="Герб"/>
          <p:cNvPicPr>
            <a:picLocks noChangeAspect="1" noChangeArrowheads="1"/>
          </p:cNvPicPr>
          <p:nvPr/>
        </p:nvPicPr>
        <p:blipFill>
          <a:blip r:embed="rId2"/>
          <a:srcRect/>
          <a:stretch>
            <a:fillRect/>
          </a:stretch>
        </p:blipFill>
        <p:spPr bwMode="auto">
          <a:xfrm>
            <a:off x="533400" y="304800"/>
            <a:ext cx="1303338" cy="1371600"/>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714480" y="2357430"/>
            <a:ext cx="7000924" cy="3857652"/>
          </a:xfrm>
        </p:spPr>
        <p:txBody>
          <a:bodyPr>
            <a:normAutofit/>
          </a:bodyPr>
          <a:lstStyle/>
          <a:p>
            <a:pPr algn="ctr">
              <a:lnSpc>
                <a:spcPct val="114000"/>
              </a:lnSpc>
            </a:pPr>
            <a:r>
              <a:rPr lang="ru-RU" sz="2000" dirty="0" smtClean="0">
                <a:solidFill>
                  <a:srgbClr val="3B3B3B"/>
                </a:solidFill>
              </a:rPr>
              <a:t/>
            </a:r>
            <a:br>
              <a:rPr lang="ru-RU" sz="2000" dirty="0" smtClean="0">
                <a:solidFill>
                  <a:srgbClr val="3B3B3B"/>
                </a:solidFill>
              </a:rPr>
            </a:br>
            <a:r>
              <a:rPr lang="ru-RU" sz="2000" dirty="0" smtClean="0">
                <a:solidFill>
                  <a:srgbClr val="3B3B3B"/>
                </a:solidFill>
              </a:rPr>
              <a:t>По всем возникшим вопросам обращайтесь</a:t>
            </a:r>
            <a:br>
              <a:rPr lang="ru-RU" sz="2000" dirty="0" smtClean="0">
                <a:solidFill>
                  <a:srgbClr val="3B3B3B"/>
                </a:solidFill>
              </a:rPr>
            </a:br>
            <a:r>
              <a:rPr lang="ru-RU" sz="2000" dirty="0" smtClean="0">
                <a:solidFill>
                  <a:srgbClr val="3B3B3B"/>
                </a:solidFill>
              </a:rPr>
              <a:t>по телефону: (3522) 46-61-22,  </a:t>
            </a:r>
            <a:r>
              <a:rPr lang="ru-RU" sz="2000" dirty="0" smtClean="0">
                <a:solidFill>
                  <a:srgbClr val="3B3B3B"/>
                </a:solidFill>
              </a:rPr>
              <a:t>8-919-575-04-81</a:t>
            </a:r>
            <a:r>
              <a:rPr lang="ru-RU" sz="2000" dirty="0" smtClean="0">
                <a:solidFill>
                  <a:srgbClr val="3B3B3B"/>
                </a:solidFill>
              </a:rPr>
              <a:t/>
            </a:r>
            <a:br>
              <a:rPr lang="ru-RU" sz="2000" dirty="0" smtClean="0">
                <a:solidFill>
                  <a:srgbClr val="3B3B3B"/>
                </a:solidFill>
              </a:rPr>
            </a:br>
            <a:r>
              <a:rPr lang="ru-RU" sz="2000" smtClean="0">
                <a:solidFill>
                  <a:srgbClr val="3B3B3B"/>
                </a:solidFill>
              </a:rPr>
              <a:t>Анастасия Павловна</a:t>
            </a:r>
            <a:r>
              <a:rPr lang="ru-RU" sz="2000" dirty="0" smtClean="0">
                <a:solidFill>
                  <a:srgbClr val="3B3B3B"/>
                </a:solidFill>
              </a:rPr>
              <a:t/>
            </a:r>
            <a:br>
              <a:rPr lang="ru-RU" sz="2000" dirty="0" smtClean="0">
                <a:solidFill>
                  <a:srgbClr val="3B3B3B"/>
                </a:solidFill>
              </a:rPr>
            </a:br>
            <a:r>
              <a:rPr lang="ru-RU" sz="2000" dirty="0" smtClean="0">
                <a:solidFill>
                  <a:srgbClr val="3B3B3B"/>
                </a:solidFill>
              </a:rPr>
              <a:t/>
            </a:r>
            <a:br>
              <a:rPr lang="ru-RU" sz="2000" dirty="0" smtClean="0">
                <a:solidFill>
                  <a:srgbClr val="3B3B3B"/>
                </a:solidFill>
              </a:rPr>
            </a:br>
            <a:r>
              <a:rPr lang="ru-RU" sz="2000" dirty="0" smtClean="0">
                <a:solidFill>
                  <a:srgbClr val="3B3B3B"/>
                </a:solidFill>
              </a:rPr>
              <a:t>Адрес:  640002, г. Курган, ул. Климова,  д. 63а</a:t>
            </a:r>
            <a:br>
              <a:rPr lang="ru-RU" sz="2000" dirty="0" smtClean="0">
                <a:solidFill>
                  <a:srgbClr val="3B3B3B"/>
                </a:solidFill>
              </a:rPr>
            </a:br>
            <a:r>
              <a:rPr lang="ru-RU" sz="2000" dirty="0" smtClean="0">
                <a:solidFill>
                  <a:srgbClr val="3B3B3B"/>
                </a:solidFill>
              </a:rPr>
              <a:t>(2 этаж, кабинет № 26)</a:t>
            </a:r>
            <a:br>
              <a:rPr lang="ru-RU" sz="2000" dirty="0" smtClean="0">
                <a:solidFill>
                  <a:srgbClr val="3B3B3B"/>
                </a:solidFill>
              </a:rPr>
            </a:br>
            <a:r>
              <a:rPr lang="ru-RU" sz="2000" dirty="0" smtClean="0">
                <a:solidFill>
                  <a:srgbClr val="3B3B3B"/>
                </a:solidFill>
              </a:rPr>
              <a:t/>
            </a:r>
            <a:br>
              <a:rPr lang="ru-RU" sz="2000" dirty="0" smtClean="0">
                <a:solidFill>
                  <a:srgbClr val="3B3B3B"/>
                </a:solidFill>
              </a:rPr>
            </a:br>
            <a:r>
              <a:rPr lang="ru-RU" sz="2000" dirty="0" smtClean="0">
                <a:solidFill>
                  <a:srgbClr val="3B3B3B"/>
                </a:solidFill>
              </a:rPr>
              <a:t/>
            </a:r>
            <a:br>
              <a:rPr lang="ru-RU" sz="2000" dirty="0" smtClean="0">
                <a:solidFill>
                  <a:srgbClr val="3B3B3B"/>
                </a:solidFill>
              </a:rPr>
            </a:br>
            <a:r>
              <a:rPr lang="ru-RU" sz="1300" dirty="0" smtClean="0">
                <a:solidFill>
                  <a:srgbClr val="3B3B3B"/>
                </a:solidFill>
              </a:rPr>
              <a:t/>
            </a:r>
            <a:br>
              <a:rPr lang="ru-RU" sz="1300" dirty="0" smtClean="0">
                <a:solidFill>
                  <a:srgbClr val="3B3B3B"/>
                </a:solidFill>
              </a:rPr>
            </a:br>
            <a:endParaRPr lang="ru-RU" sz="1300" dirty="0">
              <a:solidFill>
                <a:schemeClr val="accent6">
                  <a:lumMod val="50000"/>
                </a:schemeClr>
              </a:solidFill>
              <a:latin typeface="Arial Black" pitchFamily="34" charset="0"/>
              <a:cs typeface="Aharoni" pitchFamily="2" charset="-79"/>
            </a:endParaRPr>
          </a:p>
        </p:txBody>
      </p:sp>
      <p:sp>
        <p:nvSpPr>
          <p:cNvPr id="4" name="Прямоугольник 3"/>
          <p:cNvSpPr/>
          <p:nvPr/>
        </p:nvSpPr>
        <p:spPr>
          <a:xfrm>
            <a:off x="1714480" y="1142984"/>
            <a:ext cx="6839705" cy="584775"/>
          </a:xfrm>
          <a:prstGeom prst="rect">
            <a:avLst/>
          </a:prstGeom>
          <a:noFill/>
        </p:spPr>
        <p:txBody>
          <a:bodyPr wrap="square" lIns="91440" tIns="45720" rIns="91440" bIns="45720">
            <a:spAutoFit/>
          </a:bodyPr>
          <a:lstStyle/>
          <a:p>
            <a:pPr algn="ctr"/>
            <a:r>
              <a:rPr lang="ru-RU" sz="3200" b="1" dirty="0" smtClean="0">
                <a:ln w="12700">
                  <a:solidFill>
                    <a:schemeClr val="tx2">
                      <a:satMod val="155000"/>
                    </a:schemeClr>
                  </a:solidFill>
                  <a:prstDash val="solid"/>
                </a:ln>
                <a:solidFill>
                  <a:srgbClr val="002060"/>
                </a:solidFill>
                <a:effectLst>
                  <a:outerShdw blurRad="41275" dist="20320" dir="1800000" algn="tl" rotWithShape="0">
                    <a:srgbClr val="000000">
                      <a:alpha val="40000"/>
                    </a:srgbClr>
                  </a:outerShdw>
                </a:effectLst>
              </a:rPr>
              <a:t>Контактная информация</a:t>
            </a:r>
            <a:endParaRPr lang="ru-RU" sz="3200" b="1" cap="none" spc="0" dirty="0">
              <a:ln w="12700">
                <a:solidFill>
                  <a:schemeClr val="tx2">
                    <a:satMod val="155000"/>
                  </a:schemeClr>
                </a:solidFill>
                <a:prstDash val="solid"/>
              </a:ln>
              <a:solidFill>
                <a:srgbClr val="002060"/>
              </a:solidFill>
              <a:effectLst>
                <a:outerShdw blurRad="41275" dist="20320" dir="1800000" algn="tl" rotWithShape="0">
                  <a:srgbClr val="000000">
                    <a:alpha val="40000"/>
                  </a:srgbClr>
                </a:outerShdw>
              </a:effectLst>
            </a:endParaRPr>
          </a:p>
        </p:txBody>
      </p:sp>
      <p:pic>
        <p:nvPicPr>
          <p:cNvPr id="5" name="Picture 7" descr="Герб"/>
          <p:cNvPicPr>
            <a:picLocks noChangeAspect="1" noChangeArrowheads="1"/>
          </p:cNvPicPr>
          <p:nvPr/>
        </p:nvPicPr>
        <p:blipFill>
          <a:blip r:embed="rId2"/>
          <a:srcRect/>
          <a:stretch>
            <a:fillRect/>
          </a:stretch>
        </p:blipFill>
        <p:spPr bwMode="auto">
          <a:xfrm>
            <a:off x="533400" y="304800"/>
            <a:ext cx="1303338" cy="1371600"/>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Rot="1" noChangeArrowheads="1"/>
          </p:cNvSpPr>
          <p:nvPr>
            <p:ph type="title"/>
          </p:nvPr>
        </p:nvSpPr>
        <p:spPr>
          <a:xfrm>
            <a:off x="609600" y="3429000"/>
            <a:ext cx="7924800" cy="2544763"/>
          </a:xfrm>
        </p:spPr>
        <p:txBody>
          <a:bodyPr/>
          <a:lstStyle/>
          <a:p>
            <a:pPr eaLnBrk="1" hangingPunct="1">
              <a:defRPr/>
            </a:pPr>
            <a:r>
              <a:rPr lang="ru-RU" sz="3600" dirty="0" smtClean="0"/>
              <a:t>СПАСИБО ЗА ВНИМАНИЕ!!!</a:t>
            </a:r>
          </a:p>
        </p:txBody>
      </p:sp>
      <p:pic>
        <p:nvPicPr>
          <p:cNvPr id="3075" name="Picture 4" descr="Герб"/>
          <p:cNvPicPr>
            <a:picLocks noChangeAspect="1" noChangeArrowheads="1"/>
          </p:cNvPicPr>
          <p:nvPr/>
        </p:nvPicPr>
        <p:blipFill>
          <a:blip r:embed="rId2"/>
          <a:srcRect/>
          <a:stretch>
            <a:fillRect/>
          </a:stretch>
        </p:blipFill>
        <p:spPr bwMode="auto">
          <a:xfrm>
            <a:off x="3124200" y="381000"/>
            <a:ext cx="2894013" cy="3048000"/>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285984" y="1714488"/>
            <a:ext cx="6172200" cy="3857652"/>
          </a:xfrm>
        </p:spPr>
        <p:txBody>
          <a:bodyPr>
            <a:normAutofit fontScale="90000"/>
          </a:bodyPr>
          <a:lstStyle/>
          <a:p>
            <a:pPr algn="just"/>
            <a:r>
              <a:rPr lang="ru-RU" sz="1400" dirty="0" smtClean="0">
                <a:solidFill>
                  <a:schemeClr val="accent6">
                    <a:lumMod val="50000"/>
                  </a:schemeClr>
                </a:solidFill>
                <a:latin typeface="Arial Black" pitchFamily="34" charset="0"/>
                <a:cs typeface="Aharoni" pitchFamily="2" charset="-79"/>
              </a:rPr>
              <a:t>	</a:t>
            </a:r>
            <a:r>
              <a:rPr lang="ru-RU" sz="1600" dirty="0" smtClean="0">
                <a:solidFill>
                  <a:schemeClr val="accent6">
                    <a:lumMod val="50000"/>
                  </a:schemeClr>
                </a:solidFill>
                <a:latin typeface="Arial Black" pitchFamily="34" charset="0"/>
                <a:cs typeface="Aharoni" pitchFamily="2" charset="-79"/>
              </a:rPr>
              <a:t>Пенитенциарная (уголовно-исполнительная) система (от лат. </a:t>
            </a:r>
            <a:r>
              <a:rPr lang="ru-RU" sz="1600" dirty="0" err="1" smtClean="0">
                <a:solidFill>
                  <a:schemeClr val="accent6">
                    <a:lumMod val="50000"/>
                  </a:schemeClr>
                </a:solidFill>
                <a:latin typeface="Arial Black" pitchFamily="34" charset="0"/>
                <a:cs typeface="Aharoni" pitchFamily="2" charset="-79"/>
              </a:rPr>
              <a:t>poenitentia</a:t>
            </a:r>
            <a:r>
              <a:rPr lang="ru-RU" sz="1600" dirty="0" smtClean="0">
                <a:solidFill>
                  <a:schemeClr val="accent6">
                    <a:lumMod val="50000"/>
                  </a:schemeClr>
                </a:solidFill>
                <a:latin typeface="Arial Black" pitchFamily="34" charset="0"/>
                <a:cs typeface="Aharoni" pitchFamily="2" charset="-79"/>
              </a:rPr>
              <a:t> «раскаяние») — система правоприменительных органов, государственный аппарат принуждения, ведающий исполнением уголовных наказаний, наложенных на граждан в соответствии с законом. Обеспечивает исполнение наказаний как связанных, так и не связанных с лишением свободы, а также содержание подследственных с момента заключения под стражу до суда (до изменения меры процессуального пресечения в виде заключения под стражу).</a:t>
            </a:r>
            <a:br>
              <a:rPr lang="ru-RU" sz="1600" dirty="0" smtClean="0">
                <a:solidFill>
                  <a:schemeClr val="accent6">
                    <a:lumMod val="50000"/>
                  </a:schemeClr>
                </a:solidFill>
                <a:latin typeface="Arial Black" pitchFamily="34" charset="0"/>
                <a:cs typeface="Aharoni" pitchFamily="2" charset="-79"/>
              </a:rPr>
            </a:br>
            <a:r>
              <a:rPr lang="ru-RU" sz="1600" dirty="0" smtClean="0">
                <a:solidFill>
                  <a:schemeClr val="accent6">
                    <a:lumMod val="50000"/>
                  </a:schemeClr>
                </a:solidFill>
                <a:latin typeface="Arial Black" pitchFamily="34" charset="0"/>
                <a:cs typeface="Aharoni" pitchFamily="2" charset="-79"/>
              </a:rPr>
              <a:t>Одним из важнейших направлений деятельности современной пенитенциарной системы по восстановлению социальной справедливости, наряду с карательной функцией, является профилактика рецидива преступлений.</a:t>
            </a:r>
            <a:br>
              <a:rPr lang="ru-RU" sz="1600" dirty="0" smtClean="0">
                <a:solidFill>
                  <a:schemeClr val="accent6">
                    <a:lumMod val="50000"/>
                  </a:schemeClr>
                </a:solidFill>
                <a:latin typeface="Arial Black" pitchFamily="34" charset="0"/>
                <a:cs typeface="Aharoni" pitchFamily="2" charset="-79"/>
              </a:rPr>
            </a:br>
            <a:r>
              <a:rPr lang="ru-RU" sz="1400" dirty="0" smtClean="0">
                <a:solidFill>
                  <a:schemeClr val="accent6">
                    <a:lumMod val="50000"/>
                  </a:schemeClr>
                </a:solidFill>
                <a:latin typeface="Arial Black" pitchFamily="34" charset="0"/>
                <a:cs typeface="Aharoni" pitchFamily="2" charset="-79"/>
              </a:rPr>
              <a:t> </a:t>
            </a:r>
            <a:br>
              <a:rPr lang="ru-RU" sz="1400" dirty="0" smtClean="0">
                <a:solidFill>
                  <a:schemeClr val="accent6">
                    <a:lumMod val="50000"/>
                  </a:schemeClr>
                </a:solidFill>
                <a:latin typeface="Arial Black" pitchFamily="34" charset="0"/>
                <a:cs typeface="Aharoni" pitchFamily="2" charset="-79"/>
              </a:rPr>
            </a:br>
            <a:endParaRPr lang="ru-RU" sz="1400" dirty="0">
              <a:solidFill>
                <a:schemeClr val="accent6">
                  <a:lumMod val="50000"/>
                </a:schemeClr>
              </a:solidFill>
              <a:latin typeface="Arial Black" pitchFamily="34" charset="0"/>
              <a:cs typeface="Aharoni" pitchFamily="2" charset="-79"/>
            </a:endParaRPr>
          </a:p>
        </p:txBody>
      </p:sp>
      <p:sp>
        <p:nvSpPr>
          <p:cNvPr id="4" name="Прямоугольник 3"/>
          <p:cNvSpPr/>
          <p:nvPr/>
        </p:nvSpPr>
        <p:spPr>
          <a:xfrm>
            <a:off x="1857356" y="357166"/>
            <a:ext cx="6839705" cy="1200329"/>
          </a:xfrm>
          <a:prstGeom prst="rect">
            <a:avLst/>
          </a:prstGeom>
          <a:noFill/>
        </p:spPr>
        <p:txBody>
          <a:bodyPr wrap="square" lIns="91440" tIns="45720" rIns="91440" bIns="45720">
            <a:spAutoFit/>
          </a:bodyPr>
          <a:lstStyle/>
          <a:p>
            <a:pPr algn="ctr"/>
            <a:r>
              <a:rPr lang="ru-RU" sz="3600" b="1" cap="none" spc="0" dirty="0" smtClean="0">
                <a:ln w="12700">
                  <a:solidFill>
                    <a:schemeClr val="tx2">
                      <a:satMod val="155000"/>
                    </a:schemeClr>
                  </a:solidFill>
                  <a:prstDash val="solid"/>
                </a:ln>
                <a:solidFill>
                  <a:schemeClr val="accent4">
                    <a:lumMod val="50000"/>
                  </a:schemeClr>
                </a:solidFill>
                <a:effectLst>
                  <a:outerShdw blurRad="41275" dist="20320" dir="1800000" algn="tl" rotWithShape="0">
                    <a:srgbClr val="000000">
                      <a:alpha val="40000"/>
                    </a:srgbClr>
                  </a:outerShdw>
                </a:effectLst>
              </a:rPr>
              <a:t>Что такое уголовно-исполнительная система?</a:t>
            </a:r>
            <a:endParaRPr lang="ru-RU" sz="3600" b="1" cap="none" spc="0" dirty="0">
              <a:ln w="12700">
                <a:solidFill>
                  <a:schemeClr val="tx2">
                    <a:satMod val="155000"/>
                  </a:schemeClr>
                </a:solidFill>
                <a:prstDash val="solid"/>
              </a:ln>
              <a:solidFill>
                <a:schemeClr val="accent4">
                  <a:lumMod val="50000"/>
                </a:schemeClr>
              </a:solidFill>
              <a:effectLst>
                <a:outerShdw blurRad="41275" dist="20320" dir="1800000" algn="tl" rotWithShape="0">
                  <a:srgbClr val="000000">
                    <a:alpha val="40000"/>
                  </a:srgbClr>
                </a:outerShdw>
              </a:effectLst>
            </a:endParaRPr>
          </a:p>
        </p:txBody>
      </p:sp>
      <p:pic>
        <p:nvPicPr>
          <p:cNvPr id="5" name="Picture 7" descr="Герб"/>
          <p:cNvPicPr>
            <a:picLocks noChangeAspect="1" noChangeArrowheads="1"/>
          </p:cNvPicPr>
          <p:nvPr/>
        </p:nvPicPr>
        <p:blipFill>
          <a:blip r:embed="rId2"/>
          <a:srcRect/>
          <a:stretch>
            <a:fillRect/>
          </a:stretch>
        </p:blipFill>
        <p:spPr bwMode="auto">
          <a:xfrm>
            <a:off x="533400" y="304800"/>
            <a:ext cx="1303338" cy="137160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285984" y="1714488"/>
            <a:ext cx="6172200" cy="4071966"/>
          </a:xfrm>
        </p:spPr>
        <p:txBody>
          <a:bodyPr>
            <a:normAutofit/>
          </a:bodyPr>
          <a:lstStyle/>
          <a:p>
            <a:pPr algn="just"/>
            <a:r>
              <a:rPr lang="ru-RU" sz="1200" dirty="0" smtClean="0">
                <a:solidFill>
                  <a:schemeClr val="accent6">
                    <a:lumMod val="50000"/>
                  </a:schemeClr>
                </a:solidFill>
                <a:latin typeface="Arial Black" pitchFamily="34" charset="0"/>
                <a:cs typeface="Aharoni" pitchFamily="2" charset="-79"/>
              </a:rPr>
              <a:t>	</a:t>
            </a:r>
            <a:r>
              <a:rPr lang="ru-RU" sz="1400" dirty="0" smtClean="0">
                <a:solidFill>
                  <a:schemeClr val="accent6">
                    <a:lumMod val="50000"/>
                  </a:schemeClr>
                </a:solidFill>
                <a:latin typeface="Arial Black" pitchFamily="34" charset="0"/>
                <a:cs typeface="Aharoni" pitchFamily="2" charset="-79"/>
              </a:rPr>
              <a:t>федеральная служба исполнения наказаний (</a:t>
            </a:r>
            <a:r>
              <a:rPr lang="ru-RU" sz="1400" dirty="0" err="1" smtClean="0">
                <a:solidFill>
                  <a:schemeClr val="accent6">
                    <a:lumMod val="50000"/>
                  </a:schemeClr>
                </a:solidFill>
                <a:latin typeface="Arial Black" pitchFamily="34" charset="0"/>
                <a:cs typeface="Aharoni" pitchFamily="2" charset="-79"/>
              </a:rPr>
              <a:t>фсин</a:t>
            </a:r>
            <a:r>
              <a:rPr lang="ru-RU" sz="1400" dirty="0" smtClean="0">
                <a:solidFill>
                  <a:schemeClr val="accent6">
                    <a:lumMod val="50000"/>
                  </a:schemeClr>
                </a:solidFill>
                <a:latin typeface="Arial Black" pitchFamily="34" charset="0"/>
                <a:cs typeface="Aharoni" pitchFamily="2" charset="-79"/>
              </a:rPr>
              <a:t> </a:t>
            </a:r>
            <a:r>
              <a:rPr lang="ru-RU" sz="1400" dirty="0" err="1" smtClean="0">
                <a:solidFill>
                  <a:schemeClr val="accent6">
                    <a:lumMod val="50000"/>
                  </a:schemeClr>
                </a:solidFill>
                <a:latin typeface="Arial Black" pitchFamily="34" charset="0"/>
                <a:cs typeface="Aharoni" pitchFamily="2" charset="-79"/>
              </a:rPr>
              <a:t>россии</a:t>
            </a:r>
            <a:r>
              <a:rPr lang="ru-RU" sz="1400" dirty="0" smtClean="0">
                <a:solidFill>
                  <a:schemeClr val="accent6">
                    <a:lumMod val="50000"/>
                  </a:schemeClr>
                </a:solidFill>
                <a:latin typeface="Arial Black" pitchFamily="34" charset="0"/>
                <a:cs typeface="Aharoni" pitchFamily="2" charset="-79"/>
              </a:rPr>
              <a:t>) — федеральный орган исполнительной власти, осуществляющий правоприменительные функции, функции по контролю и надзору в сфере исполнения уголовных наказаний в отношении осужденных, функции по содержанию лиц, подозреваемых либо обвиняемых в совершении преступлений, и подсудимых, находящихся под стражей, их охране и конвоированию, а также функции по контролю за поведением лиц, освобожденных условно-досрочно от отбывания наказания, условно осужденных и осужденных, которым судом предоставлена отсрочка отбывания наказания, и по контролю за нахождением лиц, подозреваемых либо обвиняемых в совершении преступлений, в местах исполнения меры пресечения в виде домашнего ареста и за соблюдением ими наложенных судом запретов и (или) ограничений, подведомственный министерству юстиции российской федерации</a:t>
            </a:r>
            <a:endParaRPr lang="ru-RU" sz="1400" dirty="0">
              <a:solidFill>
                <a:schemeClr val="accent6">
                  <a:lumMod val="50000"/>
                </a:schemeClr>
              </a:solidFill>
              <a:latin typeface="Arial Black" pitchFamily="34" charset="0"/>
              <a:cs typeface="Aharoni" pitchFamily="2" charset="-79"/>
            </a:endParaRPr>
          </a:p>
        </p:txBody>
      </p:sp>
      <p:sp>
        <p:nvSpPr>
          <p:cNvPr id="4" name="Прямоугольник 3"/>
          <p:cNvSpPr/>
          <p:nvPr/>
        </p:nvSpPr>
        <p:spPr>
          <a:xfrm>
            <a:off x="1857356" y="500042"/>
            <a:ext cx="7072362" cy="923330"/>
          </a:xfrm>
          <a:prstGeom prst="rect">
            <a:avLst/>
          </a:prstGeom>
          <a:noFill/>
        </p:spPr>
        <p:txBody>
          <a:bodyPr wrap="square" lIns="91440" tIns="45720" rIns="91440" bIns="45720">
            <a:spAutoFit/>
          </a:bodyPr>
          <a:lstStyle/>
          <a:p>
            <a:pPr algn="ctr"/>
            <a:r>
              <a:rPr lang="ru-RU" sz="5400" b="1" cap="none" spc="0" dirty="0" smtClean="0">
                <a:ln w="12700">
                  <a:solidFill>
                    <a:schemeClr val="tx2">
                      <a:satMod val="155000"/>
                    </a:schemeClr>
                  </a:solidFill>
                  <a:prstDash val="solid"/>
                </a:ln>
                <a:solidFill>
                  <a:schemeClr val="accent4">
                    <a:lumMod val="50000"/>
                  </a:schemeClr>
                </a:solidFill>
                <a:effectLst>
                  <a:outerShdw blurRad="41275" dist="20320" dir="1800000" algn="tl" rotWithShape="0">
                    <a:srgbClr val="000000">
                      <a:alpha val="40000"/>
                    </a:srgbClr>
                  </a:outerShdw>
                </a:effectLst>
              </a:rPr>
              <a:t>Что такое ФСИН?</a:t>
            </a:r>
            <a:endParaRPr lang="ru-RU" sz="5400" b="1" cap="none" spc="0" dirty="0">
              <a:ln w="12700">
                <a:solidFill>
                  <a:schemeClr val="tx2">
                    <a:satMod val="155000"/>
                  </a:schemeClr>
                </a:solidFill>
                <a:prstDash val="solid"/>
              </a:ln>
              <a:solidFill>
                <a:schemeClr val="accent4">
                  <a:lumMod val="50000"/>
                </a:schemeClr>
              </a:solidFill>
              <a:effectLst>
                <a:outerShdw blurRad="41275" dist="20320" dir="1800000" algn="tl" rotWithShape="0">
                  <a:srgbClr val="000000">
                    <a:alpha val="40000"/>
                  </a:srgbClr>
                </a:outerShdw>
              </a:effectLst>
            </a:endParaRPr>
          </a:p>
        </p:txBody>
      </p:sp>
      <p:pic>
        <p:nvPicPr>
          <p:cNvPr id="5" name="Picture 7" descr="Герб"/>
          <p:cNvPicPr>
            <a:picLocks noChangeAspect="1" noChangeArrowheads="1"/>
          </p:cNvPicPr>
          <p:nvPr/>
        </p:nvPicPr>
        <p:blipFill>
          <a:blip r:embed="rId2"/>
          <a:srcRect/>
          <a:stretch>
            <a:fillRect/>
          </a:stretch>
        </p:blipFill>
        <p:spPr bwMode="auto">
          <a:xfrm>
            <a:off x="533400" y="304800"/>
            <a:ext cx="1303338" cy="1371600"/>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643042" y="1428736"/>
            <a:ext cx="7072362" cy="4572032"/>
          </a:xfrm>
        </p:spPr>
        <p:txBody>
          <a:bodyPr>
            <a:normAutofit fontScale="90000"/>
          </a:bodyPr>
          <a:lstStyle/>
          <a:p>
            <a:pPr algn="ctr"/>
            <a:r>
              <a:rPr lang="ru-RU" sz="1200" dirty="0" smtClean="0">
                <a:solidFill>
                  <a:schemeClr val="accent6">
                    <a:lumMod val="50000"/>
                  </a:schemeClr>
                </a:solidFill>
                <a:latin typeface="Arial Black" pitchFamily="34" charset="0"/>
                <a:cs typeface="Aharoni" pitchFamily="2" charset="-79"/>
              </a:rPr>
              <a:t>	1) исполнение в соответствии с законодательством Российской Федерации уголовных наказаний, содержание под стражей лиц, подозреваемых либо обвиняемых в совершении преступлений, и подсудимых (далее — лица, содержащиеся под стражей);</a:t>
            </a:r>
            <a:br>
              <a:rPr lang="ru-RU" sz="1200" dirty="0" smtClean="0">
                <a:solidFill>
                  <a:schemeClr val="accent6">
                    <a:lumMod val="50000"/>
                  </a:schemeClr>
                </a:solidFill>
                <a:latin typeface="Arial Black" pitchFamily="34" charset="0"/>
                <a:cs typeface="Aharoni" pitchFamily="2" charset="-79"/>
              </a:rPr>
            </a:br>
            <a:r>
              <a:rPr lang="ru-RU" sz="1200" dirty="0" smtClean="0">
                <a:solidFill>
                  <a:schemeClr val="accent6">
                    <a:lumMod val="50000"/>
                  </a:schemeClr>
                </a:solidFill>
                <a:latin typeface="Arial Black" pitchFamily="34" charset="0"/>
                <a:cs typeface="Aharoni" pitchFamily="2" charset="-79"/>
              </a:rPr>
              <a:t>	2) контроль над поведением осуждённых к наказаниям и мерам уголовно-правового характера без изоляции от общества;</a:t>
            </a:r>
            <a:br>
              <a:rPr lang="ru-RU" sz="1200" dirty="0" smtClean="0">
                <a:solidFill>
                  <a:schemeClr val="accent6">
                    <a:lumMod val="50000"/>
                  </a:schemeClr>
                </a:solidFill>
                <a:latin typeface="Arial Black" pitchFamily="34" charset="0"/>
                <a:cs typeface="Aharoni" pitchFamily="2" charset="-79"/>
              </a:rPr>
            </a:br>
            <a:r>
              <a:rPr lang="ru-RU" sz="1200" dirty="0" smtClean="0">
                <a:solidFill>
                  <a:schemeClr val="accent6">
                    <a:lumMod val="50000"/>
                  </a:schemeClr>
                </a:solidFill>
                <a:latin typeface="Arial Black" pitchFamily="34" charset="0"/>
                <a:cs typeface="Aharoni" pitchFamily="2" charset="-79"/>
              </a:rPr>
              <a:t>	3) обеспечение охраны прав, свобод и законных интересов осуждённых и лиц, содержащихся под стражей;</a:t>
            </a:r>
            <a:br>
              <a:rPr lang="ru-RU" sz="1200" dirty="0" smtClean="0">
                <a:solidFill>
                  <a:schemeClr val="accent6">
                    <a:lumMod val="50000"/>
                  </a:schemeClr>
                </a:solidFill>
                <a:latin typeface="Arial Black" pitchFamily="34" charset="0"/>
                <a:cs typeface="Aharoni" pitchFamily="2" charset="-79"/>
              </a:rPr>
            </a:br>
            <a:r>
              <a:rPr lang="ru-RU" sz="1200" dirty="0" smtClean="0">
                <a:solidFill>
                  <a:schemeClr val="accent6">
                    <a:lumMod val="50000"/>
                  </a:schemeClr>
                </a:solidFill>
                <a:latin typeface="Arial Black" pitchFamily="34" charset="0"/>
                <a:cs typeface="Aharoni" pitchFamily="2" charset="-79"/>
              </a:rPr>
              <a:t>	4) обеспечение правопорядка и законности в учреждениях, исполняющих уголовные наказания в виде лишения свободы (далее — учреждения, исполняющие наказания), и в следственных изоляторах, обеспечение безопасности содержащихся в них осуждённых, лиц, содержащихся под стражей, а также работников уголовно-исполнительной системы, должностных лиц и граждан, находящихся на территориях этих учреждений и следственных изоляторов;</a:t>
            </a:r>
            <a:br>
              <a:rPr lang="ru-RU" sz="1200" dirty="0" smtClean="0">
                <a:solidFill>
                  <a:schemeClr val="accent6">
                    <a:lumMod val="50000"/>
                  </a:schemeClr>
                </a:solidFill>
                <a:latin typeface="Arial Black" pitchFamily="34" charset="0"/>
                <a:cs typeface="Aharoni" pitchFamily="2" charset="-79"/>
              </a:rPr>
            </a:br>
            <a:r>
              <a:rPr lang="ru-RU" sz="1200" dirty="0" smtClean="0">
                <a:solidFill>
                  <a:schemeClr val="accent6">
                    <a:lumMod val="50000"/>
                  </a:schemeClr>
                </a:solidFill>
                <a:latin typeface="Arial Black" pitchFamily="34" charset="0"/>
                <a:cs typeface="Aharoni" pitchFamily="2" charset="-79"/>
              </a:rPr>
              <a:t>	5) охрана и конвоирование осуждённых и лиц, содержащихся под стражей, по установленным маршрутам конвоирования, конвоирование граждан Российской Федерации и лиц без гражданства на территорию Российской Федерации, а также иностранных граждан и лиц без гражданства в случае их экстрадиции;</a:t>
            </a:r>
            <a:br>
              <a:rPr lang="ru-RU" sz="1200" dirty="0" smtClean="0">
                <a:solidFill>
                  <a:schemeClr val="accent6">
                    <a:lumMod val="50000"/>
                  </a:schemeClr>
                </a:solidFill>
                <a:latin typeface="Arial Black" pitchFamily="34" charset="0"/>
                <a:cs typeface="Aharoni" pitchFamily="2" charset="-79"/>
              </a:rPr>
            </a:br>
            <a:r>
              <a:rPr lang="ru-RU" sz="1200" dirty="0" smtClean="0">
                <a:solidFill>
                  <a:schemeClr val="accent6">
                    <a:lumMod val="50000"/>
                  </a:schemeClr>
                </a:solidFill>
                <a:latin typeface="Arial Black" pitchFamily="34" charset="0"/>
                <a:cs typeface="Aharoni" pitchFamily="2" charset="-79"/>
              </a:rPr>
              <a:t>	6) создание осуждённым и лицам, содержащимся под стражей, условий содержания, соответствующих нормам международного права, положениям международных договоров Российской Федерации и федеральных законов;</a:t>
            </a:r>
            <a:br>
              <a:rPr lang="ru-RU" sz="1200" dirty="0" smtClean="0">
                <a:solidFill>
                  <a:schemeClr val="accent6">
                    <a:lumMod val="50000"/>
                  </a:schemeClr>
                </a:solidFill>
                <a:latin typeface="Arial Black" pitchFamily="34" charset="0"/>
                <a:cs typeface="Aharoni" pitchFamily="2" charset="-79"/>
              </a:rPr>
            </a:br>
            <a:r>
              <a:rPr lang="ru-RU" sz="1200" dirty="0" smtClean="0">
                <a:solidFill>
                  <a:schemeClr val="accent6">
                    <a:lumMod val="50000"/>
                  </a:schemeClr>
                </a:solidFill>
                <a:latin typeface="Arial Black" pitchFamily="34" charset="0"/>
                <a:cs typeface="Aharoni" pitchFamily="2" charset="-79"/>
              </a:rPr>
              <a:t>	7) организация деятельности по оказанию осуждённым помощи в социальной адаптации;</a:t>
            </a:r>
            <a:br>
              <a:rPr lang="ru-RU" sz="1200" dirty="0" smtClean="0">
                <a:solidFill>
                  <a:schemeClr val="accent6">
                    <a:lumMod val="50000"/>
                  </a:schemeClr>
                </a:solidFill>
                <a:latin typeface="Arial Black" pitchFamily="34" charset="0"/>
                <a:cs typeface="Aharoni" pitchFamily="2" charset="-79"/>
              </a:rPr>
            </a:br>
            <a:r>
              <a:rPr lang="ru-RU" sz="1200" dirty="0" smtClean="0">
                <a:solidFill>
                  <a:schemeClr val="accent6">
                    <a:lumMod val="50000"/>
                  </a:schemeClr>
                </a:solidFill>
                <a:latin typeface="Arial Black" pitchFamily="34" charset="0"/>
                <a:cs typeface="Aharoni" pitchFamily="2" charset="-79"/>
              </a:rPr>
              <a:t>	8) управление территориальными органами ФСИН России и непосредственно подчинёнными учреждениями.</a:t>
            </a:r>
            <a:br>
              <a:rPr lang="ru-RU" sz="1200" dirty="0" smtClean="0">
                <a:solidFill>
                  <a:schemeClr val="accent6">
                    <a:lumMod val="50000"/>
                  </a:schemeClr>
                </a:solidFill>
                <a:latin typeface="Arial Black" pitchFamily="34" charset="0"/>
                <a:cs typeface="Aharoni" pitchFamily="2" charset="-79"/>
              </a:rPr>
            </a:br>
            <a:endParaRPr lang="ru-RU" sz="1400" dirty="0">
              <a:solidFill>
                <a:schemeClr val="accent6">
                  <a:lumMod val="50000"/>
                </a:schemeClr>
              </a:solidFill>
              <a:latin typeface="Arial Black" pitchFamily="34" charset="0"/>
              <a:cs typeface="Aharoni" pitchFamily="2" charset="-79"/>
            </a:endParaRPr>
          </a:p>
        </p:txBody>
      </p:sp>
      <p:sp>
        <p:nvSpPr>
          <p:cNvPr id="4" name="Прямоугольник 3"/>
          <p:cNvSpPr/>
          <p:nvPr/>
        </p:nvSpPr>
        <p:spPr>
          <a:xfrm>
            <a:off x="1714480" y="714356"/>
            <a:ext cx="6839705" cy="646331"/>
          </a:xfrm>
          <a:prstGeom prst="rect">
            <a:avLst/>
          </a:prstGeom>
          <a:noFill/>
        </p:spPr>
        <p:txBody>
          <a:bodyPr wrap="square" lIns="91440" tIns="45720" rIns="91440" bIns="45720">
            <a:spAutoFit/>
          </a:bodyPr>
          <a:lstStyle/>
          <a:p>
            <a:pPr algn="ctr"/>
            <a:r>
              <a:rPr lang="ru-RU" sz="3600" b="1" dirty="0" smtClean="0">
                <a:ln w="12700">
                  <a:solidFill>
                    <a:schemeClr val="tx2">
                      <a:satMod val="155000"/>
                    </a:schemeClr>
                  </a:solidFill>
                  <a:prstDash val="solid"/>
                </a:ln>
                <a:solidFill>
                  <a:srgbClr val="002060"/>
                </a:solidFill>
                <a:effectLst>
                  <a:outerShdw blurRad="41275" dist="20320" dir="1800000" algn="tl" rotWithShape="0">
                    <a:srgbClr val="000000">
                      <a:alpha val="40000"/>
                    </a:srgbClr>
                  </a:outerShdw>
                </a:effectLst>
              </a:rPr>
              <a:t>Основные задачи</a:t>
            </a:r>
            <a:r>
              <a:rPr lang="ru-RU" sz="3600" b="1" cap="none" spc="0" dirty="0" smtClean="0">
                <a:ln w="12700">
                  <a:solidFill>
                    <a:schemeClr val="tx2">
                      <a:satMod val="155000"/>
                    </a:schemeClr>
                  </a:solidFill>
                  <a:prstDash val="solid"/>
                </a:ln>
                <a:solidFill>
                  <a:srgbClr val="002060"/>
                </a:solidFill>
                <a:effectLst>
                  <a:outerShdw blurRad="41275" dist="20320" dir="1800000" algn="tl" rotWithShape="0">
                    <a:srgbClr val="000000">
                      <a:alpha val="40000"/>
                    </a:srgbClr>
                  </a:outerShdw>
                </a:effectLst>
              </a:rPr>
              <a:t> ФСИН</a:t>
            </a:r>
            <a:endParaRPr lang="ru-RU" sz="3600" b="1" cap="none" spc="0" dirty="0">
              <a:ln w="12700">
                <a:solidFill>
                  <a:schemeClr val="tx2">
                    <a:satMod val="155000"/>
                  </a:schemeClr>
                </a:solidFill>
                <a:prstDash val="solid"/>
              </a:ln>
              <a:solidFill>
                <a:srgbClr val="002060"/>
              </a:solidFill>
              <a:effectLst>
                <a:outerShdw blurRad="41275" dist="20320" dir="1800000" algn="tl" rotWithShape="0">
                  <a:srgbClr val="000000">
                    <a:alpha val="40000"/>
                  </a:srgbClr>
                </a:outerShdw>
              </a:effectLst>
            </a:endParaRPr>
          </a:p>
        </p:txBody>
      </p:sp>
      <p:pic>
        <p:nvPicPr>
          <p:cNvPr id="5" name="Picture 7" descr="Герб"/>
          <p:cNvPicPr>
            <a:picLocks noChangeAspect="1" noChangeArrowheads="1"/>
          </p:cNvPicPr>
          <p:nvPr/>
        </p:nvPicPr>
        <p:blipFill>
          <a:blip r:embed="rId2"/>
          <a:srcRect/>
          <a:stretch>
            <a:fillRect/>
          </a:stretch>
        </p:blipFill>
        <p:spPr bwMode="auto">
          <a:xfrm>
            <a:off x="533400" y="304800"/>
            <a:ext cx="1303338" cy="1371600"/>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643042" y="1071546"/>
            <a:ext cx="7072362" cy="5286412"/>
          </a:xfrm>
        </p:spPr>
        <p:txBody>
          <a:bodyPr>
            <a:normAutofit fontScale="90000"/>
          </a:bodyPr>
          <a:lstStyle/>
          <a:p>
            <a:pPr algn="ctr"/>
            <a:r>
              <a:rPr lang="ru-RU" sz="900" dirty="0" smtClean="0">
                <a:solidFill>
                  <a:schemeClr val="accent6">
                    <a:lumMod val="50000"/>
                  </a:schemeClr>
                </a:solidFill>
                <a:latin typeface="Arial Black" pitchFamily="34" charset="0"/>
                <a:cs typeface="Aharoni" pitchFamily="2" charset="-79"/>
              </a:rPr>
              <a:t>	</a:t>
            </a:r>
            <a:r>
              <a:rPr lang="ru-RU" sz="1200" dirty="0" smtClean="0">
                <a:solidFill>
                  <a:schemeClr val="accent6">
                    <a:lumMod val="50000"/>
                  </a:schemeClr>
                </a:solidFill>
                <a:latin typeface="Arial Black" pitchFamily="34" charset="0"/>
                <a:cs typeface="Aharoni" pitchFamily="2" charset="-79"/>
              </a:rPr>
              <a:t>В СОСТАВ ВХОДЯТ 684 исправительные колонии , в том числе:</a:t>
            </a:r>
            <a:br>
              <a:rPr lang="ru-RU" sz="1200" dirty="0" smtClean="0">
                <a:solidFill>
                  <a:schemeClr val="accent6">
                    <a:lumMod val="50000"/>
                  </a:schemeClr>
                </a:solidFill>
                <a:latin typeface="Arial Black" pitchFamily="34" charset="0"/>
                <a:cs typeface="Aharoni" pitchFamily="2" charset="-79"/>
              </a:rPr>
            </a:br>
            <a:r>
              <a:rPr lang="ru-RU" sz="1200" dirty="0" smtClean="0">
                <a:solidFill>
                  <a:schemeClr val="accent6">
                    <a:lumMod val="50000"/>
                  </a:schemeClr>
                </a:solidFill>
                <a:latin typeface="Arial Black" pitchFamily="34" charset="0"/>
                <a:cs typeface="Aharoni" pitchFamily="2" charset="-79"/>
              </a:rPr>
              <a:t>111 колоний-поселений; 7 исправительных колоний для осужденных к пожизненному лишению свободы и лиц, которым смертная казнь в порядке помилования заменена лишением свободы; 209 следственных изоляторов и 92 помещения, функционирующие в режиме следственного изолятора при колониях; 8 </a:t>
            </a:r>
            <a:r>
              <a:rPr lang="ru-RU" sz="1200" dirty="0" err="1" smtClean="0">
                <a:solidFill>
                  <a:schemeClr val="accent6">
                    <a:lumMod val="50000"/>
                  </a:schemeClr>
                </a:solidFill>
                <a:latin typeface="Arial Black" pitchFamily="34" charset="0"/>
                <a:cs typeface="Aharoni" pitchFamily="2" charset="-79"/>
              </a:rPr>
              <a:t>тюрьм</a:t>
            </a:r>
            <a:r>
              <a:rPr lang="ru-RU" sz="1200" dirty="0" smtClean="0">
                <a:solidFill>
                  <a:schemeClr val="accent6">
                    <a:lumMod val="50000"/>
                  </a:schemeClr>
                </a:solidFill>
                <a:latin typeface="Arial Black" pitchFamily="34" charset="0"/>
                <a:cs typeface="Aharoni" pitchFamily="2" charset="-79"/>
              </a:rPr>
              <a:t>; 22 воспитательные колонии для несовершеннолетних;  А ТАКЖЕ лечебно исправительные учреждения, лечебно-профилактические учреждения. При женских колониях имеется 13 домов ребёнка.</a:t>
            </a:r>
            <a:br>
              <a:rPr lang="ru-RU" sz="1200" dirty="0" smtClean="0">
                <a:solidFill>
                  <a:schemeClr val="accent6">
                    <a:lumMod val="50000"/>
                  </a:schemeClr>
                </a:solidFill>
                <a:latin typeface="Arial Black" pitchFamily="34" charset="0"/>
                <a:cs typeface="Aharoni" pitchFamily="2" charset="-79"/>
              </a:rPr>
            </a:br>
            <a:r>
              <a:rPr lang="ru-RU" sz="1200" dirty="0" smtClean="0">
                <a:solidFill>
                  <a:schemeClr val="accent6">
                    <a:lumMod val="50000"/>
                  </a:schemeClr>
                </a:solidFill>
                <a:latin typeface="Arial Black" pitchFamily="34" charset="0"/>
                <a:cs typeface="Aharoni" pitchFamily="2" charset="-79"/>
              </a:rPr>
              <a:t/>
            </a:r>
            <a:br>
              <a:rPr lang="ru-RU" sz="1200" dirty="0" smtClean="0">
                <a:solidFill>
                  <a:schemeClr val="accent6">
                    <a:lumMod val="50000"/>
                  </a:schemeClr>
                </a:solidFill>
                <a:latin typeface="Arial Black" pitchFamily="34" charset="0"/>
                <a:cs typeface="Aharoni" pitchFamily="2" charset="-79"/>
              </a:rPr>
            </a:br>
            <a:r>
              <a:rPr lang="ru-RU" sz="1200" dirty="0" smtClean="0">
                <a:solidFill>
                  <a:schemeClr val="accent6">
                    <a:lumMod val="50000"/>
                  </a:schemeClr>
                </a:solidFill>
                <a:latin typeface="Arial Black" pitchFamily="34" charset="0"/>
                <a:cs typeface="Aharoni" pitchFamily="2" charset="-79"/>
              </a:rPr>
              <a:t>В структуре 67 медико-санитарных частей ФСИН России функционируют 631 медицинская часть, 147 фельдшерских и 69 врачебных здравпунктов, 55 центров медицинской и социальной реабилитации, 73 военно-врачебные комиссии, 74 центра государственного санитарно-эпидемиологического надзора, 143 больницы (в том числе 61 туберкулезная больница, 5 психиатрических больниц, 8 больниц для оказания медицинской помощи сотрудникам ФСИН России).</a:t>
            </a:r>
            <a:br>
              <a:rPr lang="ru-RU" sz="1200" dirty="0" smtClean="0">
                <a:solidFill>
                  <a:schemeClr val="accent6">
                    <a:lumMod val="50000"/>
                  </a:schemeClr>
                </a:solidFill>
                <a:latin typeface="Arial Black" pitchFamily="34" charset="0"/>
                <a:cs typeface="Aharoni" pitchFamily="2" charset="-79"/>
              </a:rPr>
            </a:br>
            <a:r>
              <a:rPr lang="ru-RU" sz="1200" dirty="0" smtClean="0">
                <a:solidFill>
                  <a:schemeClr val="accent6">
                    <a:lumMod val="50000"/>
                  </a:schemeClr>
                </a:solidFill>
                <a:latin typeface="Arial Black" pitchFamily="34" charset="0"/>
                <a:cs typeface="Aharoni" pitchFamily="2" charset="-79"/>
              </a:rPr>
              <a:t/>
            </a:r>
            <a:br>
              <a:rPr lang="ru-RU" sz="1200" dirty="0" smtClean="0">
                <a:solidFill>
                  <a:schemeClr val="accent6">
                    <a:lumMod val="50000"/>
                  </a:schemeClr>
                </a:solidFill>
                <a:latin typeface="Arial Black" pitchFamily="34" charset="0"/>
                <a:cs typeface="Aharoni" pitchFamily="2" charset="-79"/>
              </a:rPr>
            </a:br>
            <a:r>
              <a:rPr lang="ru-RU" sz="1200" dirty="0" smtClean="0">
                <a:solidFill>
                  <a:schemeClr val="accent6">
                    <a:lumMod val="50000"/>
                  </a:schemeClr>
                </a:solidFill>
                <a:latin typeface="Arial Black" pitchFamily="34" charset="0"/>
                <a:cs typeface="Aharoni" pitchFamily="2" charset="-79"/>
              </a:rPr>
              <a:t>В состав УИС также входят: 81 федеральное казённое учреждение «Уголовно-исполнительная инспекция» и 1348 их филиалов, в которых состоят на учёте осуждённые к наказаниям, не связанным с изоляцией от общества;, подозреваемые и (или) обвиняемые в совершении преступлений, находящиеся под домашним арестом; с запретом определённых действий, под залогом с обязанностью по соблюдению запретов, предусмотренных ч. 6 ст. 105.1 УПК РФ.</a:t>
            </a:r>
            <a:br>
              <a:rPr lang="ru-RU" sz="1200" dirty="0" smtClean="0">
                <a:solidFill>
                  <a:schemeClr val="accent6">
                    <a:lumMod val="50000"/>
                  </a:schemeClr>
                </a:solidFill>
                <a:latin typeface="Arial Black" pitchFamily="34" charset="0"/>
                <a:cs typeface="Aharoni" pitchFamily="2" charset="-79"/>
              </a:rPr>
            </a:br>
            <a:r>
              <a:rPr lang="ru-RU" sz="1200" dirty="0" smtClean="0">
                <a:solidFill>
                  <a:schemeClr val="accent6">
                    <a:lumMod val="50000"/>
                  </a:schemeClr>
                </a:solidFill>
                <a:latin typeface="Arial Black" pitchFamily="34" charset="0"/>
                <a:cs typeface="Aharoni" pitchFamily="2" charset="-79"/>
              </a:rPr>
              <a:t/>
            </a:r>
            <a:br>
              <a:rPr lang="ru-RU" sz="1200" dirty="0" smtClean="0">
                <a:solidFill>
                  <a:schemeClr val="accent6">
                    <a:lumMod val="50000"/>
                  </a:schemeClr>
                </a:solidFill>
                <a:latin typeface="Arial Black" pitchFamily="34" charset="0"/>
                <a:cs typeface="Aharoni" pitchFamily="2" charset="-79"/>
              </a:rPr>
            </a:br>
            <a:r>
              <a:rPr lang="ru-RU" sz="1200" dirty="0" smtClean="0">
                <a:solidFill>
                  <a:schemeClr val="accent6">
                    <a:lumMod val="50000"/>
                  </a:schemeClr>
                </a:solidFill>
                <a:latin typeface="Arial Black" pitchFamily="34" charset="0"/>
                <a:cs typeface="Aharoni" pitchFamily="2" charset="-79"/>
              </a:rPr>
              <a:t>17 исправительных центров и 70 изолированных участков, функционирующих как исправительные центры.</a:t>
            </a:r>
            <a:br>
              <a:rPr lang="ru-RU" sz="1200" dirty="0" smtClean="0">
                <a:solidFill>
                  <a:schemeClr val="accent6">
                    <a:lumMod val="50000"/>
                  </a:schemeClr>
                </a:solidFill>
                <a:latin typeface="Arial Black" pitchFamily="34" charset="0"/>
                <a:cs typeface="Aharoni" pitchFamily="2" charset="-79"/>
              </a:rPr>
            </a:br>
            <a:r>
              <a:rPr lang="ru-RU" sz="1200" dirty="0" smtClean="0">
                <a:solidFill>
                  <a:schemeClr val="accent6">
                    <a:lumMod val="50000"/>
                  </a:schemeClr>
                </a:solidFill>
                <a:latin typeface="Arial Black" pitchFamily="34" charset="0"/>
                <a:cs typeface="Aharoni" pitchFamily="2" charset="-79"/>
              </a:rPr>
              <a:t/>
            </a:r>
            <a:br>
              <a:rPr lang="ru-RU" sz="1200" dirty="0" smtClean="0">
                <a:solidFill>
                  <a:schemeClr val="accent6">
                    <a:lumMod val="50000"/>
                  </a:schemeClr>
                </a:solidFill>
                <a:latin typeface="Arial Black" pitchFamily="34" charset="0"/>
                <a:cs typeface="Aharoni" pitchFamily="2" charset="-79"/>
              </a:rPr>
            </a:br>
            <a:r>
              <a:rPr lang="ru-RU" sz="1200" dirty="0" smtClean="0">
                <a:solidFill>
                  <a:schemeClr val="accent6">
                    <a:lumMod val="50000"/>
                  </a:schemeClr>
                </a:solidFill>
                <a:latin typeface="Arial Black" pitchFamily="34" charset="0"/>
                <a:cs typeface="Aharoni" pitchFamily="2" charset="-79"/>
              </a:rPr>
              <a:t>31 федеральное государственное унитарное предприятие, находящееся в ведении ФСИН России, 569 центров трудовой адаптации осужденных, 71 производственная мастерская.</a:t>
            </a:r>
            <a:br>
              <a:rPr lang="ru-RU" sz="1200" dirty="0" smtClean="0">
                <a:solidFill>
                  <a:schemeClr val="accent6">
                    <a:lumMod val="50000"/>
                  </a:schemeClr>
                </a:solidFill>
                <a:latin typeface="Arial Black" pitchFamily="34" charset="0"/>
                <a:cs typeface="Aharoni" pitchFamily="2" charset="-79"/>
              </a:rPr>
            </a:br>
            <a:r>
              <a:rPr lang="ru-RU" sz="1200" dirty="0" smtClean="0">
                <a:solidFill>
                  <a:schemeClr val="accent6">
                    <a:lumMod val="50000"/>
                  </a:schemeClr>
                </a:solidFill>
                <a:latin typeface="Arial Black" pitchFamily="34" charset="0"/>
                <a:cs typeface="Aharoni" pitchFamily="2" charset="-79"/>
              </a:rPr>
              <a:t>При исправительных учреждениях имеется 267 общеобразовательные организации и 510 их филиалов, 285 профессиональных образовательных учреждений ФСИН России и 442 их структурных подразделений.</a:t>
            </a:r>
            <a:endParaRPr lang="ru-RU" sz="1400" dirty="0">
              <a:solidFill>
                <a:schemeClr val="accent6">
                  <a:lumMod val="50000"/>
                </a:schemeClr>
              </a:solidFill>
              <a:latin typeface="Arial Black" pitchFamily="34" charset="0"/>
              <a:cs typeface="Aharoni" pitchFamily="2" charset="-79"/>
            </a:endParaRPr>
          </a:p>
        </p:txBody>
      </p:sp>
      <p:sp>
        <p:nvSpPr>
          <p:cNvPr id="4" name="Прямоугольник 3"/>
          <p:cNvSpPr/>
          <p:nvPr/>
        </p:nvSpPr>
        <p:spPr>
          <a:xfrm>
            <a:off x="1714480" y="285728"/>
            <a:ext cx="6839705" cy="646331"/>
          </a:xfrm>
          <a:prstGeom prst="rect">
            <a:avLst/>
          </a:prstGeom>
          <a:noFill/>
        </p:spPr>
        <p:txBody>
          <a:bodyPr wrap="square" lIns="91440" tIns="45720" rIns="91440" bIns="45720">
            <a:spAutoFit/>
          </a:bodyPr>
          <a:lstStyle/>
          <a:p>
            <a:pPr algn="ctr"/>
            <a:r>
              <a:rPr lang="ru-RU" sz="3600" b="1" dirty="0" smtClean="0">
                <a:ln w="12700">
                  <a:solidFill>
                    <a:schemeClr val="tx2">
                      <a:satMod val="155000"/>
                    </a:schemeClr>
                  </a:solidFill>
                  <a:prstDash val="solid"/>
                </a:ln>
                <a:solidFill>
                  <a:srgbClr val="002060"/>
                </a:solidFill>
                <a:effectLst>
                  <a:outerShdw blurRad="41275" dist="20320" dir="1800000" algn="tl" rotWithShape="0">
                    <a:srgbClr val="000000">
                      <a:alpha val="40000"/>
                    </a:srgbClr>
                  </a:outerShdw>
                </a:effectLst>
              </a:rPr>
              <a:t>Структура </a:t>
            </a:r>
            <a:r>
              <a:rPr lang="ru-RU" sz="3600" b="1" cap="none" spc="0" dirty="0" smtClean="0">
                <a:ln w="12700">
                  <a:solidFill>
                    <a:schemeClr val="tx2">
                      <a:satMod val="155000"/>
                    </a:schemeClr>
                  </a:solidFill>
                  <a:prstDash val="solid"/>
                </a:ln>
                <a:solidFill>
                  <a:srgbClr val="002060"/>
                </a:solidFill>
                <a:effectLst>
                  <a:outerShdw blurRad="41275" dist="20320" dir="1800000" algn="tl" rotWithShape="0">
                    <a:srgbClr val="000000">
                      <a:alpha val="40000"/>
                    </a:srgbClr>
                  </a:outerShdw>
                </a:effectLst>
              </a:rPr>
              <a:t>ФСИН</a:t>
            </a:r>
            <a:endParaRPr lang="ru-RU" sz="3600" b="1" cap="none" spc="0" dirty="0">
              <a:ln w="12700">
                <a:solidFill>
                  <a:schemeClr val="tx2">
                    <a:satMod val="155000"/>
                  </a:schemeClr>
                </a:solidFill>
                <a:prstDash val="solid"/>
              </a:ln>
              <a:solidFill>
                <a:srgbClr val="002060"/>
              </a:solidFill>
              <a:effectLst>
                <a:outerShdw blurRad="41275" dist="20320" dir="1800000" algn="tl" rotWithShape="0">
                  <a:srgbClr val="000000">
                    <a:alpha val="40000"/>
                  </a:srgbClr>
                </a:outerShdw>
              </a:effectLst>
            </a:endParaRPr>
          </a:p>
        </p:txBody>
      </p:sp>
      <p:pic>
        <p:nvPicPr>
          <p:cNvPr id="5" name="Picture 7" descr="Герб"/>
          <p:cNvPicPr>
            <a:picLocks noChangeAspect="1" noChangeArrowheads="1"/>
          </p:cNvPicPr>
          <p:nvPr/>
        </p:nvPicPr>
        <p:blipFill>
          <a:blip r:embed="rId2"/>
          <a:srcRect/>
          <a:stretch>
            <a:fillRect/>
          </a:stretch>
        </p:blipFill>
        <p:spPr bwMode="auto">
          <a:xfrm>
            <a:off x="533400" y="304800"/>
            <a:ext cx="1303338" cy="1371600"/>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643042" y="1500174"/>
            <a:ext cx="7072362" cy="4857784"/>
          </a:xfrm>
        </p:spPr>
        <p:txBody>
          <a:bodyPr>
            <a:normAutofit fontScale="90000"/>
          </a:bodyPr>
          <a:lstStyle/>
          <a:p>
            <a:pPr algn="ctr"/>
            <a:r>
              <a:rPr lang="ru-RU" sz="1200" dirty="0" smtClean="0">
                <a:solidFill>
                  <a:schemeClr val="accent6">
                    <a:lumMod val="50000"/>
                  </a:schemeClr>
                </a:solidFill>
                <a:latin typeface="Arial Black" pitchFamily="34" charset="0"/>
                <a:cs typeface="Aharoni" pitchFamily="2" charset="-79"/>
              </a:rPr>
              <a:t>В составе УИС действуют 8 высших учебных заведений (с 1 филиалом):</a:t>
            </a:r>
            <a:br>
              <a:rPr lang="ru-RU" sz="1200" dirty="0" smtClean="0">
                <a:solidFill>
                  <a:schemeClr val="accent6">
                    <a:lumMod val="50000"/>
                  </a:schemeClr>
                </a:solidFill>
                <a:latin typeface="Arial Black" pitchFamily="34" charset="0"/>
                <a:cs typeface="Aharoni" pitchFamily="2" charset="-79"/>
              </a:rPr>
            </a:br>
            <a:r>
              <a:rPr lang="ru-RU" sz="1200" dirty="0" smtClean="0">
                <a:solidFill>
                  <a:schemeClr val="accent6">
                    <a:lumMod val="50000"/>
                  </a:schemeClr>
                </a:solidFill>
                <a:latin typeface="Arial Black" pitchFamily="34" charset="0"/>
                <a:cs typeface="Aharoni" pitchFamily="2" charset="-79"/>
              </a:rPr>
              <a:t/>
            </a:r>
            <a:br>
              <a:rPr lang="ru-RU" sz="1200" dirty="0" smtClean="0">
                <a:solidFill>
                  <a:schemeClr val="accent6">
                    <a:lumMod val="50000"/>
                  </a:schemeClr>
                </a:solidFill>
                <a:latin typeface="Arial Black" pitchFamily="34" charset="0"/>
                <a:cs typeface="Aharoni" pitchFamily="2" charset="-79"/>
              </a:rPr>
            </a:br>
            <a:r>
              <a:rPr lang="ru-RU" sz="1200" dirty="0" smtClean="0">
                <a:solidFill>
                  <a:schemeClr val="accent6">
                    <a:lumMod val="50000"/>
                  </a:schemeClr>
                </a:solidFill>
                <a:latin typeface="Arial Black" pitchFamily="34" charset="0"/>
                <a:cs typeface="Aharoni" pitchFamily="2" charset="-79"/>
              </a:rPr>
              <a:t>Федеральное казенное образовательное учреждение высшего образования (ФКОУ ВО) «Санкт-Петербургский университет Федеральной службы исполнения наказаний» (Университет ФСИН России), г. Санкт-Петербург</a:t>
            </a:r>
            <a:br>
              <a:rPr lang="ru-RU" sz="1200" dirty="0" smtClean="0">
                <a:solidFill>
                  <a:schemeClr val="accent6">
                    <a:lumMod val="50000"/>
                  </a:schemeClr>
                </a:solidFill>
                <a:latin typeface="Arial Black" pitchFamily="34" charset="0"/>
                <a:cs typeface="Aharoni" pitchFamily="2" charset="-79"/>
              </a:rPr>
            </a:br>
            <a:r>
              <a:rPr lang="ru-RU" sz="1200" dirty="0" smtClean="0">
                <a:solidFill>
                  <a:schemeClr val="accent6">
                    <a:lumMod val="50000"/>
                  </a:schemeClr>
                </a:solidFill>
                <a:latin typeface="Arial Black" pitchFamily="34" charset="0"/>
                <a:cs typeface="Aharoni" pitchFamily="2" charset="-79"/>
              </a:rPr>
              <a:t/>
            </a:r>
            <a:br>
              <a:rPr lang="ru-RU" sz="1200" dirty="0" smtClean="0">
                <a:solidFill>
                  <a:schemeClr val="accent6">
                    <a:lumMod val="50000"/>
                  </a:schemeClr>
                </a:solidFill>
                <a:latin typeface="Arial Black" pitchFamily="34" charset="0"/>
                <a:cs typeface="Aharoni" pitchFamily="2" charset="-79"/>
              </a:rPr>
            </a:br>
            <a:r>
              <a:rPr lang="ru-RU" sz="1200" dirty="0" smtClean="0">
                <a:solidFill>
                  <a:schemeClr val="accent6">
                    <a:lumMod val="50000"/>
                  </a:schemeClr>
                </a:solidFill>
                <a:latin typeface="Arial Black" pitchFamily="34" charset="0"/>
                <a:cs typeface="Aharoni" pitchFamily="2" charset="-79"/>
              </a:rPr>
              <a:t>ФКОУ ВО «Академия права и управления Федеральной службы исполнения наказаний» (Академия ФСИН России), г. Рязань</a:t>
            </a:r>
            <a:br>
              <a:rPr lang="ru-RU" sz="1200" dirty="0" smtClean="0">
                <a:solidFill>
                  <a:schemeClr val="accent6">
                    <a:lumMod val="50000"/>
                  </a:schemeClr>
                </a:solidFill>
                <a:latin typeface="Arial Black" pitchFamily="34" charset="0"/>
                <a:cs typeface="Aharoni" pitchFamily="2" charset="-79"/>
              </a:rPr>
            </a:br>
            <a:r>
              <a:rPr lang="ru-RU" sz="1200" dirty="0" smtClean="0">
                <a:solidFill>
                  <a:schemeClr val="accent6">
                    <a:lumMod val="50000"/>
                  </a:schemeClr>
                </a:solidFill>
                <a:latin typeface="Arial Black" pitchFamily="34" charset="0"/>
                <a:cs typeface="Aharoni" pitchFamily="2" charset="-79"/>
              </a:rPr>
              <a:t>Псковский филиал ФКОУ ВО «Академия права и управления Федеральной службы исполнения наказаний», (Псковский филиал Академии ФСИН), г. Псков.</a:t>
            </a:r>
            <a:br>
              <a:rPr lang="ru-RU" sz="1200" dirty="0" smtClean="0">
                <a:solidFill>
                  <a:schemeClr val="accent6">
                    <a:lumMod val="50000"/>
                  </a:schemeClr>
                </a:solidFill>
                <a:latin typeface="Arial Black" pitchFamily="34" charset="0"/>
                <a:cs typeface="Aharoni" pitchFamily="2" charset="-79"/>
              </a:rPr>
            </a:br>
            <a:r>
              <a:rPr lang="ru-RU" sz="1200" dirty="0" smtClean="0">
                <a:solidFill>
                  <a:schemeClr val="accent6">
                    <a:lumMod val="50000"/>
                  </a:schemeClr>
                </a:solidFill>
                <a:latin typeface="Arial Black" pitchFamily="34" charset="0"/>
                <a:cs typeface="Aharoni" pitchFamily="2" charset="-79"/>
              </a:rPr>
              <a:t/>
            </a:r>
            <a:br>
              <a:rPr lang="ru-RU" sz="1200" dirty="0" smtClean="0">
                <a:solidFill>
                  <a:schemeClr val="accent6">
                    <a:lumMod val="50000"/>
                  </a:schemeClr>
                </a:solidFill>
                <a:latin typeface="Arial Black" pitchFamily="34" charset="0"/>
                <a:cs typeface="Aharoni" pitchFamily="2" charset="-79"/>
              </a:rPr>
            </a:br>
            <a:r>
              <a:rPr lang="ru-RU" sz="1200" dirty="0" smtClean="0">
                <a:solidFill>
                  <a:schemeClr val="accent6">
                    <a:lumMod val="50000"/>
                  </a:schemeClr>
                </a:solidFill>
                <a:latin typeface="Arial Black" pitchFamily="34" charset="0"/>
                <a:cs typeface="Aharoni" pitchFamily="2" charset="-79"/>
              </a:rPr>
              <a:t>ФКОУ ВО «Владимирский юридический институт Федеральной службы исполнения наказаний» (ВЮИ ФСИН России), г. Владимир.</a:t>
            </a:r>
            <a:br>
              <a:rPr lang="ru-RU" sz="1200" dirty="0" smtClean="0">
                <a:solidFill>
                  <a:schemeClr val="accent6">
                    <a:lumMod val="50000"/>
                  </a:schemeClr>
                </a:solidFill>
                <a:latin typeface="Arial Black" pitchFamily="34" charset="0"/>
                <a:cs typeface="Aharoni" pitchFamily="2" charset="-79"/>
              </a:rPr>
            </a:br>
            <a:r>
              <a:rPr lang="ru-RU" sz="1200" dirty="0" smtClean="0">
                <a:solidFill>
                  <a:schemeClr val="accent6">
                    <a:lumMod val="50000"/>
                  </a:schemeClr>
                </a:solidFill>
                <a:latin typeface="Arial Black" pitchFamily="34" charset="0"/>
                <a:cs typeface="Aharoni" pitchFamily="2" charset="-79"/>
              </a:rPr>
              <a:t/>
            </a:r>
            <a:br>
              <a:rPr lang="ru-RU" sz="1200" dirty="0" smtClean="0">
                <a:solidFill>
                  <a:schemeClr val="accent6">
                    <a:lumMod val="50000"/>
                  </a:schemeClr>
                </a:solidFill>
                <a:latin typeface="Arial Black" pitchFamily="34" charset="0"/>
                <a:cs typeface="Aharoni" pitchFamily="2" charset="-79"/>
              </a:rPr>
            </a:br>
            <a:r>
              <a:rPr lang="ru-RU" sz="1200" dirty="0" smtClean="0">
                <a:solidFill>
                  <a:schemeClr val="accent6">
                    <a:lumMod val="50000"/>
                  </a:schemeClr>
                </a:solidFill>
                <a:latin typeface="Arial Black" pitchFamily="34" charset="0"/>
                <a:cs typeface="Aharoni" pitchFamily="2" charset="-79"/>
              </a:rPr>
              <a:t>ФКОУ ВО «Вологодский институт права и экономики Федеральной службы исполнения наказаний» (ВИПЭ ФСИН России), г. Вологда</a:t>
            </a:r>
            <a:br>
              <a:rPr lang="ru-RU" sz="1200" dirty="0" smtClean="0">
                <a:solidFill>
                  <a:schemeClr val="accent6">
                    <a:lumMod val="50000"/>
                  </a:schemeClr>
                </a:solidFill>
                <a:latin typeface="Arial Black" pitchFamily="34" charset="0"/>
                <a:cs typeface="Aharoni" pitchFamily="2" charset="-79"/>
              </a:rPr>
            </a:br>
            <a:r>
              <a:rPr lang="ru-RU" sz="1200" dirty="0" smtClean="0">
                <a:solidFill>
                  <a:schemeClr val="accent6">
                    <a:lumMod val="50000"/>
                  </a:schemeClr>
                </a:solidFill>
                <a:latin typeface="Arial Black" pitchFamily="34" charset="0"/>
                <a:cs typeface="Aharoni" pitchFamily="2" charset="-79"/>
              </a:rPr>
              <a:t/>
            </a:r>
            <a:br>
              <a:rPr lang="ru-RU" sz="1200" dirty="0" smtClean="0">
                <a:solidFill>
                  <a:schemeClr val="accent6">
                    <a:lumMod val="50000"/>
                  </a:schemeClr>
                </a:solidFill>
                <a:latin typeface="Arial Black" pitchFamily="34" charset="0"/>
                <a:cs typeface="Aharoni" pitchFamily="2" charset="-79"/>
              </a:rPr>
            </a:br>
            <a:r>
              <a:rPr lang="ru-RU" sz="1200" dirty="0" smtClean="0">
                <a:solidFill>
                  <a:schemeClr val="accent6">
                    <a:lumMod val="50000"/>
                  </a:schemeClr>
                </a:solidFill>
                <a:latin typeface="Arial Black" pitchFamily="34" charset="0"/>
                <a:cs typeface="Aharoni" pitchFamily="2" charset="-79"/>
              </a:rPr>
              <a:t>ФКОУ ВО «Воронежский институт Федеральной службы исполнения наказаний» (ВИ ФСИН России), г. Воронеж</a:t>
            </a:r>
            <a:br>
              <a:rPr lang="ru-RU" sz="1200" dirty="0" smtClean="0">
                <a:solidFill>
                  <a:schemeClr val="accent6">
                    <a:lumMod val="50000"/>
                  </a:schemeClr>
                </a:solidFill>
                <a:latin typeface="Arial Black" pitchFamily="34" charset="0"/>
                <a:cs typeface="Aharoni" pitchFamily="2" charset="-79"/>
              </a:rPr>
            </a:br>
            <a:r>
              <a:rPr lang="ru-RU" sz="1200" dirty="0" smtClean="0">
                <a:solidFill>
                  <a:schemeClr val="accent6">
                    <a:lumMod val="50000"/>
                  </a:schemeClr>
                </a:solidFill>
                <a:latin typeface="Arial Black" pitchFamily="34" charset="0"/>
                <a:cs typeface="Aharoni" pitchFamily="2" charset="-79"/>
              </a:rPr>
              <a:t/>
            </a:r>
            <a:br>
              <a:rPr lang="ru-RU" sz="1200" dirty="0" smtClean="0">
                <a:solidFill>
                  <a:schemeClr val="accent6">
                    <a:lumMod val="50000"/>
                  </a:schemeClr>
                </a:solidFill>
                <a:latin typeface="Arial Black" pitchFamily="34" charset="0"/>
                <a:cs typeface="Aharoni" pitchFamily="2" charset="-79"/>
              </a:rPr>
            </a:br>
            <a:r>
              <a:rPr lang="ru-RU" sz="1200" dirty="0" smtClean="0">
                <a:solidFill>
                  <a:schemeClr val="accent6">
                    <a:lumMod val="50000"/>
                  </a:schemeClr>
                </a:solidFill>
                <a:latin typeface="Arial Black" pitchFamily="34" charset="0"/>
                <a:cs typeface="Aharoni" pitchFamily="2" charset="-79"/>
              </a:rPr>
              <a:t>ФКОУ ВО «Кузбасский институт Федеральной службы исполнения наказаний», (КИ ФСИН России) г. Новокузнецк, Кемеровская область</a:t>
            </a:r>
            <a:br>
              <a:rPr lang="ru-RU" sz="1200" dirty="0" smtClean="0">
                <a:solidFill>
                  <a:schemeClr val="accent6">
                    <a:lumMod val="50000"/>
                  </a:schemeClr>
                </a:solidFill>
                <a:latin typeface="Arial Black" pitchFamily="34" charset="0"/>
                <a:cs typeface="Aharoni" pitchFamily="2" charset="-79"/>
              </a:rPr>
            </a:br>
            <a:r>
              <a:rPr lang="ru-RU" sz="1200" dirty="0" smtClean="0">
                <a:solidFill>
                  <a:schemeClr val="accent6">
                    <a:lumMod val="50000"/>
                  </a:schemeClr>
                </a:solidFill>
                <a:latin typeface="Arial Black" pitchFamily="34" charset="0"/>
                <a:cs typeface="Aharoni" pitchFamily="2" charset="-79"/>
              </a:rPr>
              <a:t/>
            </a:r>
            <a:br>
              <a:rPr lang="ru-RU" sz="1200" dirty="0" smtClean="0">
                <a:solidFill>
                  <a:schemeClr val="accent6">
                    <a:lumMod val="50000"/>
                  </a:schemeClr>
                </a:solidFill>
                <a:latin typeface="Arial Black" pitchFamily="34" charset="0"/>
                <a:cs typeface="Aharoni" pitchFamily="2" charset="-79"/>
              </a:rPr>
            </a:br>
            <a:r>
              <a:rPr lang="ru-RU" sz="1200" dirty="0" smtClean="0">
                <a:solidFill>
                  <a:schemeClr val="accent6">
                    <a:lumMod val="50000"/>
                  </a:schemeClr>
                </a:solidFill>
                <a:latin typeface="Arial Black" pitchFamily="34" charset="0"/>
                <a:cs typeface="Aharoni" pitchFamily="2" charset="-79"/>
              </a:rPr>
              <a:t>ФКОУ ВО «Пермский институт Федеральной службы исполнения наказаний» (ПИ ФСИН России) г. Пермь</a:t>
            </a:r>
            <a:br>
              <a:rPr lang="ru-RU" sz="1200" dirty="0" smtClean="0">
                <a:solidFill>
                  <a:schemeClr val="accent6">
                    <a:lumMod val="50000"/>
                  </a:schemeClr>
                </a:solidFill>
                <a:latin typeface="Arial Black" pitchFamily="34" charset="0"/>
                <a:cs typeface="Aharoni" pitchFamily="2" charset="-79"/>
              </a:rPr>
            </a:br>
            <a:r>
              <a:rPr lang="ru-RU" sz="1200" dirty="0" smtClean="0">
                <a:solidFill>
                  <a:schemeClr val="accent6">
                    <a:lumMod val="50000"/>
                  </a:schemeClr>
                </a:solidFill>
                <a:latin typeface="Arial Black" pitchFamily="34" charset="0"/>
                <a:cs typeface="Aharoni" pitchFamily="2" charset="-79"/>
              </a:rPr>
              <a:t/>
            </a:r>
            <a:br>
              <a:rPr lang="ru-RU" sz="1200" dirty="0" smtClean="0">
                <a:solidFill>
                  <a:schemeClr val="accent6">
                    <a:lumMod val="50000"/>
                  </a:schemeClr>
                </a:solidFill>
                <a:latin typeface="Arial Black" pitchFamily="34" charset="0"/>
                <a:cs typeface="Aharoni" pitchFamily="2" charset="-79"/>
              </a:rPr>
            </a:br>
            <a:r>
              <a:rPr lang="ru-RU" sz="1200" dirty="0" smtClean="0">
                <a:solidFill>
                  <a:schemeClr val="accent6">
                    <a:lumMod val="50000"/>
                  </a:schemeClr>
                </a:solidFill>
                <a:latin typeface="Arial Black" pitchFamily="34" charset="0"/>
                <a:cs typeface="Aharoni" pitchFamily="2" charset="-79"/>
              </a:rPr>
              <a:t>ФКОУ ВО «Самарский юридический институт Федеральной службы исполнения наказаний». (СЮИ ФСИН России) г. Самара</a:t>
            </a:r>
            <a:endParaRPr lang="ru-RU" sz="1200" dirty="0">
              <a:solidFill>
                <a:schemeClr val="accent6">
                  <a:lumMod val="50000"/>
                </a:schemeClr>
              </a:solidFill>
              <a:latin typeface="Arial Black" pitchFamily="34" charset="0"/>
              <a:cs typeface="Aharoni" pitchFamily="2" charset="-79"/>
            </a:endParaRPr>
          </a:p>
        </p:txBody>
      </p:sp>
      <p:sp>
        <p:nvSpPr>
          <p:cNvPr id="4" name="Прямоугольник 3"/>
          <p:cNvSpPr/>
          <p:nvPr/>
        </p:nvSpPr>
        <p:spPr>
          <a:xfrm>
            <a:off x="1714480" y="285728"/>
            <a:ext cx="6839705" cy="1214446"/>
          </a:xfrm>
          <a:prstGeom prst="rect">
            <a:avLst/>
          </a:prstGeom>
          <a:noFill/>
        </p:spPr>
        <p:txBody>
          <a:bodyPr wrap="square" lIns="91440" tIns="45720" rIns="91440" bIns="45720">
            <a:spAutoFit/>
          </a:bodyPr>
          <a:lstStyle/>
          <a:p>
            <a:pPr algn="ctr"/>
            <a:r>
              <a:rPr lang="ru-RU" sz="3600" b="1" dirty="0" smtClean="0">
                <a:ln w="12700">
                  <a:solidFill>
                    <a:schemeClr val="tx2">
                      <a:satMod val="155000"/>
                    </a:schemeClr>
                  </a:solidFill>
                  <a:prstDash val="solid"/>
                </a:ln>
                <a:solidFill>
                  <a:srgbClr val="002060"/>
                </a:solidFill>
                <a:effectLst>
                  <a:outerShdw blurRad="41275" dist="20320" dir="1800000" algn="tl" rotWithShape="0">
                    <a:srgbClr val="000000">
                      <a:alpha val="40000"/>
                    </a:srgbClr>
                  </a:outerShdw>
                </a:effectLst>
              </a:rPr>
              <a:t>Образовательные учреждения  </a:t>
            </a:r>
            <a:r>
              <a:rPr lang="ru-RU" sz="3600" b="1" cap="none" spc="0" dirty="0" smtClean="0">
                <a:ln w="12700">
                  <a:solidFill>
                    <a:schemeClr val="tx2">
                      <a:satMod val="155000"/>
                    </a:schemeClr>
                  </a:solidFill>
                  <a:prstDash val="solid"/>
                </a:ln>
                <a:solidFill>
                  <a:srgbClr val="002060"/>
                </a:solidFill>
                <a:effectLst>
                  <a:outerShdw blurRad="41275" dist="20320" dir="1800000" algn="tl" rotWithShape="0">
                    <a:srgbClr val="000000">
                      <a:alpha val="40000"/>
                    </a:srgbClr>
                  </a:outerShdw>
                </a:effectLst>
              </a:rPr>
              <a:t>ФСИН</a:t>
            </a:r>
            <a:endParaRPr lang="ru-RU" sz="3600" b="1" cap="none" spc="0" dirty="0">
              <a:ln w="12700">
                <a:solidFill>
                  <a:schemeClr val="tx2">
                    <a:satMod val="155000"/>
                  </a:schemeClr>
                </a:solidFill>
                <a:prstDash val="solid"/>
              </a:ln>
              <a:solidFill>
                <a:srgbClr val="002060"/>
              </a:solidFill>
              <a:effectLst>
                <a:outerShdw blurRad="41275" dist="20320" dir="1800000" algn="tl" rotWithShape="0">
                  <a:srgbClr val="000000">
                    <a:alpha val="40000"/>
                  </a:srgbClr>
                </a:outerShdw>
              </a:effectLst>
            </a:endParaRPr>
          </a:p>
        </p:txBody>
      </p:sp>
      <p:pic>
        <p:nvPicPr>
          <p:cNvPr id="5" name="Picture 7" descr="Герб"/>
          <p:cNvPicPr>
            <a:picLocks noChangeAspect="1" noChangeArrowheads="1"/>
          </p:cNvPicPr>
          <p:nvPr/>
        </p:nvPicPr>
        <p:blipFill>
          <a:blip r:embed="rId2"/>
          <a:srcRect/>
          <a:stretch>
            <a:fillRect/>
          </a:stretch>
        </p:blipFill>
        <p:spPr bwMode="auto">
          <a:xfrm>
            <a:off x="533400" y="304800"/>
            <a:ext cx="1303338" cy="1371600"/>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714480" y="2143116"/>
            <a:ext cx="7000924" cy="4214842"/>
          </a:xfrm>
        </p:spPr>
        <p:txBody>
          <a:bodyPr>
            <a:normAutofit/>
          </a:bodyPr>
          <a:lstStyle/>
          <a:p>
            <a:pPr algn="ctr">
              <a:lnSpc>
                <a:spcPct val="114000"/>
              </a:lnSpc>
            </a:pPr>
            <a:r>
              <a:rPr lang="ru-RU" sz="1400" b="0" dirty="0" smtClean="0">
                <a:solidFill>
                  <a:schemeClr val="accent6">
                    <a:lumMod val="50000"/>
                  </a:schemeClr>
                </a:solidFill>
                <a:cs typeface="Aharoni" pitchFamily="2" charset="-79"/>
              </a:rPr>
              <a:t>Порядок и условия приема в федеральные государственные организации, осуществляющие образовательную деятельность и находящиеся в ведении ФСИН России, утвержден</a:t>
            </a:r>
            <a:r>
              <a:rPr lang="ru-RU" sz="1400" b="0" dirty="0" smtClean="0">
                <a:solidFill>
                  <a:schemeClr val="accent6">
                    <a:lumMod val="50000"/>
                  </a:schemeClr>
                </a:solidFill>
                <a:latin typeface="Arial Black" pitchFamily="34" charset="0"/>
                <a:cs typeface="Aharoni" pitchFamily="2" charset="-79"/>
              </a:rPr>
              <a:t> </a:t>
            </a:r>
            <a:r>
              <a:rPr lang="ru-RU" sz="1400" dirty="0" smtClean="0"/>
              <a:t>Приказом ФСИН России от 09.07.2021 № 593</a:t>
            </a:r>
            <a:r>
              <a:rPr lang="ru-RU" sz="1400" b="0" dirty="0" smtClean="0"/>
              <a:t/>
            </a:r>
            <a:br>
              <a:rPr lang="ru-RU" sz="1400" b="0" dirty="0" smtClean="0"/>
            </a:br>
            <a:r>
              <a:rPr lang="ru-RU" sz="1400" b="0" dirty="0" smtClean="0"/>
              <a:t/>
            </a:r>
            <a:br>
              <a:rPr lang="ru-RU" sz="1400" b="0" dirty="0" smtClean="0"/>
            </a:br>
            <a:r>
              <a:rPr lang="ru-RU" sz="1400" b="0" dirty="0" smtClean="0"/>
              <a:t>В учебные заведения ФСИН России по очной форме обучения принимаются граждане РФ, в возрасте </a:t>
            </a:r>
            <a:r>
              <a:rPr lang="ru-RU" sz="1400" u="sng" dirty="0" smtClean="0"/>
              <a:t>от 16 до 25 лет</a:t>
            </a:r>
            <a:r>
              <a:rPr lang="ru-RU" sz="1400" b="0" dirty="0" smtClean="0"/>
              <a:t>, независимо от пола, расы, национальности, происхождения, имущественного и должностного положения, места жительства, отношения к религии, владеющие государственным языком Российской Федерации,  </a:t>
            </a:r>
            <a:r>
              <a:rPr lang="ru-RU" sz="1400" u="sng" dirty="0" smtClean="0"/>
              <a:t>имеющие среднее (полное) общее и (или) среднее профессиональное образование</a:t>
            </a:r>
            <a:r>
              <a:rPr lang="ru-RU" sz="1400" b="0" u="sng" dirty="0" smtClean="0"/>
              <a:t>, </a:t>
            </a:r>
            <a:r>
              <a:rPr lang="ru-RU" sz="1400" b="0" dirty="0" smtClean="0"/>
              <a:t>способные по своим личным и деловым качествам, </a:t>
            </a:r>
            <a:r>
              <a:rPr lang="ru-RU" sz="1400" u="sng" dirty="0" smtClean="0"/>
              <a:t>физической подготовке и состоянию здоровья</a:t>
            </a:r>
            <a:r>
              <a:rPr lang="ru-RU" sz="1400" dirty="0" smtClean="0"/>
              <a:t> </a:t>
            </a:r>
            <a:r>
              <a:rPr lang="ru-RU" sz="1400" b="0" dirty="0" smtClean="0"/>
              <a:t>проходить службу в учреждениях и органах УИС.</a:t>
            </a:r>
            <a:r>
              <a:rPr lang="ru-RU" sz="1200" b="0" dirty="0" smtClean="0"/>
              <a:t/>
            </a:r>
            <a:br>
              <a:rPr lang="ru-RU" sz="1200" b="0" dirty="0" smtClean="0"/>
            </a:br>
            <a:r>
              <a:rPr lang="ru-RU" sz="1200" dirty="0" smtClean="0"/>
              <a:t/>
            </a:r>
            <a:br>
              <a:rPr lang="ru-RU" sz="1200" dirty="0" smtClean="0"/>
            </a:br>
            <a:endParaRPr lang="ru-RU" sz="1200" dirty="0">
              <a:solidFill>
                <a:schemeClr val="accent6">
                  <a:lumMod val="50000"/>
                </a:schemeClr>
              </a:solidFill>
              <a:latin typeface="Arial Black" pitchFamily="34" charset="0"/>
              <a:cs typeface="Aharoni" pitchFamily="2" charset="-79"/>
            </a:endParaRPr>
          </a:p>
        </p:txBody>
      </p:sp>
      <p:sp>
        <p:nvSpPr>
          <p:cNvPr id="4" name="Прямоугольник 3"/>
          <p:cNvSpPr/>
          <p:nvPr/>
        </p:nvSpPr>
        <p:spPr>
          <a:xfrm>
            <a:off x="1714480" y="285728"/>
            <a:ext cx="6839705" cy="1754326"/>
          </a:xfrm>
          <a:prstGeom prst="rect">
            <a:avLst/>
          </a:prstGeom>
          <a:noFill/>
        </p:spPr>
        <p:txBody>
          <a:bodyPr wrap="square" lIns="91440" tIns="45720" rIns="91440" bIns="45720">
            <a:spAutoFit/>
          </a:bodyPr>
          <a:lstStyle/>
          <a:p>
            <a:pPr algn="ctr"/>
            <a:r>
              <a:rPr lang="ru-RU" sz="3600" b="1" dirty="0" smtClean="0">
                <a:ln w="12700">
                  <a:solidFill>
                    <a:schemeClr val="tx2">
                      <a:satMod val="155000"/>
                    </a:schemeClr>
                  </a:solidFill>
                  <a:prstDash val="solid"/>
                </a:ln>
                <a:solidFill>
                  <a:srgbClr val="002060"/>
                </a:solidFill>
                <a:effectLst>
                  <a:outerShdw blurRad="41275" dist="20320" dir="1800000" algn="tl" rotWithShape="0">
                    <a:srgbClr val="000000">
                      <a:alpha val="40000"/>
                    </a:srgbClr>
                  </a:outerShdw>
                </a:effectLst>
              </a:rPr>
              <a:t>Условия приема</a:t>
            </a:r>
          </a:p>
          <a:p>
            <a:pPr algn="ctr"/>
            <a:r>
              <a:rPr lang="ru-RU" sz="3600" b="1" dirty="0" smtClean="0">
                <a:ln w="12700">
                  <a:solidFill>
                    <a:schemeClr val="tx2">
                      <a:satMod val="155000"/>
                    </a:schemeClr>
                  </a:solidFill>
                  <a:prstDash val="solid"/>
                </a:ln>
                <a:solidFill>
                  <a:srgbClr val="002060"/>
                </a:solidFill>
                <a:effectLst>
                  <a:outerShdw blurRad="41275" dist="20320" dir="1800000" algn="tl" rotWithShape="0">
                    <a:srgbClr val="000000">
                      <a:alpha val="40000"/>
                    </a:srgbClr>
                  </a:outerShdw>
                </a:effectLst>
              </a:rPr>
              <a:t>в образовательные учреждения ФСИН России</a:t>
            </a:r>
            <a:endParaRPr lang="ru-RU" sz="3600" b="1" cap="none" spc="0" dirty="0">
              <a:ln w="12700">
                <a:solidFill>
                  <a:schemeClr val="tx2">
                    <a:satMod val="155000"/>
                  </a:schemeClr>
                </a:solidFill>
                <a:prstDash val="solid"/>
              </a:ln>
              <a:solidFill>
                <a:srgbClr val="002060"/>
              </a:solidFill>
              <a:effectLst>
                <a:outerShdw blurRad="41275" dist="20320" dir="1800000" algn="tl" rotWithShape="0">
                  <a:srgbClr val="000000">
                    <a:alpha val="40000"/>
                  </a:srgbClr>
                </a:outerShdw>
              </a:effectLst>
            </a:endParaRPr>
          </a:p>
        </p:txBody>
      </p:sp>
      <p:pic>
        <p:nvPicPr>
          <p:cNvPr id="5" name="Picture 7" descr="Герб"/>
          <p:cNvPicPr>
            <a:picLocks noChangeAspect="1" noChangeArrowheads="1"/>
          </p:cNvPicPr>
          <p:nvPr/>
        </p:nvPicPr>
        <p:blipFill>
          <a:blip r:embed="rId2"/>
          <a:srcRect/>
          <a:stretch>
            <a:fillRect/>
          </a:stretch>
        </p:blipFill>
        <p:spPr bwMode="auto">
          <a:xfrm>
            <a:off x="533400" y="304800"/>
            <a:ext cx="1303338" cy="1371600"/>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714480" y="2143116"/>
            <a:ext cx="7000924" cy="3929090"/>
          </a:xfrm>
        </p:spPr>
        <p:txBody>
          <a:bodyPr>
            <a:normAutofit fontScale="90000"/>
          </a:bodyPr>
          <a:lstStyle/>
          <a:p>
            <a:pPr algn="ctr">
              <a:lnSpc>
                <a:spcPct val="114000"/>
              </a:lnSpc>
            </a:pPr>
            <a:r>
              <a:rPr lang="ru-RU" sz="1600" b="0" dirty="0" smtClean="0"/>
              <a:t/>
            </a:r>
            <a:br>
              <a:rPr lang="ru-RU" sz="1600" b="0" dirty="0" smtClean="0"/>
            </a:br>
            <a:r>
              <a:rPr lang="ru-RU" sz="1600" b="0" dirty="0" smtClean="0"/>
              <a:t/>
            </a:r>
            <a:br>
              <a:rPr lang="ru-RU" sz="1600" b="0" dirty="0" smtClean="0"/>
            </a:br>
            <a:r>
              <a:rPr lang="ru-RU" sz="1600" b="0" dirty="0" smtClean="0"/>
              <a:t>Прием проводится на конкурсной основе  </a:t>
            </a:r>
            <a:r>
              <a:rPr lang="ru-RU" sz="1600" u="sng" dirty="0" smtClean="0"/>
              <a:t>на основании результатов единого государственного экзамена (далее - ЕГЭ), </a:t>
            </a:r>
            <a:r>
              <a:rPr lang="ru-RU" sz="1600" b="0" dirty="0" smtClean="0"/>
              <a:t>которые признаются в качестве результатов вступительных испытаний, и (или) </a:t>
            </a:r>
            <a:r>
              <a:rPr lang="ru-RU" sz="1600" b="0" u="sng" dirty="0" smtClean="0"/>
              <a:t>по результатам вступительных испытаний</a:t>
            </a:r>
            <a:r>
              <a:rPr lang="ru-RU" sz="1600" b="0" dirty="0" smtClean="0"/>
              <a:t>, проводимых образовательной организацией самостоятельно в случаях, установленных Порядком  (при наличии среднего профессионального образования).</a:t>
            </a:r>
            <a:br>
              <a:rPr lang="ru-RU" sz="1600" b="0" dirty="0" smtClean="0"/>
            </a:br>
            <a:r>
              <a:rPr lang="ru-RU" sz="1600" b="0" dirty="0" smtClean="0"/>
              <a:t/>
            </a:r>
            <a:br>
              <a:rPr lang="ru-RU" sz="1600" b="0" dirty="0" smtClean="0"/>
            </a:br>
            <a:r>
              <a:rPr lang="ru-RU" sz="1600" b="0" dirty="0" smtClean="0"/>
              <a:t> В соответствии с частью 2 статьи 70 Федерального закона «Об образовании в Российской Федерации», </a:t>
            </a:r>
            <a:r>
              <a:rPr lang="ru-RU" sz="1600" u="sng" dirty="0" smtClean="0"/>
              <a:t>результаты ЕГЭ</a:t>
            </a:r>
            <a:r>
              <a:rPr lang="ru-RU" sz="1600" b="0" dirty="0" smtClean="0"/>
              <a:t> при приеме на обучение по программам </a:t>
            </a:r>
            <a:r>
              <a:rPr lang="ru-RU" sz="1600" b="0" dirty="0" err="1" smtClean="0"/>
              <a:t>бакалавриата</a:t>
            </a:r>
            <a:r>
              <a:rPr lang="ru-RU" sz="1600" b="0" dirty="0" smtClean="0"/>
              <a:t> и программам </a:t>
            </a:r>
            <a:r>
              <a:rPr lang="ru-RU" sz="1600" b="0" dirty="0" err="1" smtClean="0"/>
              <a:t>специалитета</a:t>
            </a:r>
            <a:r>
              <a:rPr lang="ru-RU" sz="1600" b="0" dirty="0" smtClean="0"/>
              <a:t> </a:t>
            </a:r>
            <a:r>
              <a:rPr lang="ru-RU" sz="1600" u="sng" dirty="0" smtClean="0"/>
              <a:t>действительны четыре года</a:t>
            </a:r>
            <a:r>
              <a:rPr lang="ru-RU" sz="1600" b="0" dirty="0" smtClean="0"/>
              <a:t>, следующих за годом получения таких результатов.</a:t>
            </a:r>
            <a:r>
              <a:rPr lang="ru-RU" sz="1200" b="0" dirty="0" smtClean="0"/>
              <a:t> </a:t>
            </a:r>
            <a:br>
              <a:rPr lang="ru-RU" sz="1200" b="0" dirty="0" smtClean="0"/>
            </a:br>
            <a:r>
              <a:rPr lang="ru-RU" sz="1200" b="0" dirty="0" smtClean="0"/>
              <a:t/>
            </a:r>
            <a:br>
              <a:rPr lang="ru-RU" sz="1200" b="0" dirty="0" smtClean="0"/>
            </a:br>
            <a:endParaRPr lang="ru-RU" sz="1200" dirty="0">
              <a:solidFill>
                <a:schemeClr val="accent6">
                  <a:lumMod val="50000"/>
                </a:schemeClr>
              </a:solidFill>
              <a:latin typeface="Arial Black" pitchFamily="34" charset="0"/>
              <a:cs typeface="Aharoni" pitchFamily="2" charset="-79"/>
            </a:endParaRPr>
          </a:p>
        </p:txBody>
      </p:sp>
      <p:sp>
        <p:nvSpPr>
          <p:cNvPr id="4" name="Прямоугольник 3"/>
          <p:cNvSpPr/>
          <p:nvPr/>
        </p:nvSpPr>
        <p:spPr>
          <a:xfrm>
            <a:off x="1714480" y="285728"/>
            <a:ext cx="6839705" cy="1754326"/>
          </a:xfrm>
          <a:prstGeom prst="rect">
            <a:avLst/>
          </a:prstGeom>
          <a:noFill/>
        </p:spPr>
        <p:txBody>
          <a:bodyPr wrap="square" lIns="91440" tIns="45720" rIns="91440" bIns="45720">
            <a:spAutoFit/>
          </a:bodyPr>
          <a:lstStyle/>
          <a:p>
            <a:pPr algn="ctr"/>
            <a:r>
              <a:rPr lang="ru-RU" sz="3600" b="1" dirty="0" smtClean="0">
                <a:ln w="12700">
                  <a:solidFill>
                    <a:schemeClr val="tx2">
                      <a:satMod val="155000"/>
                    </a:schemeClr>
                  </a:solidFill>
                  <a:prstDash val="solid"/>
                </a:ln>
                <a:solidFill>
                  <a:srgbClr val="002060"/>
                </a:solidFill>
                <a:effectLst>
                  <a:outerShdw blurRad="41275" dist="20320" dir="1800000" algn="tl" rotWithShape="0">
                    <a:srgbClr val="000000">
                      <a:alpha val="40000"/>
                    </a:srgbClr>
                  </a:outerShdw>
                </a:effectLst>
              </a:rPr>
              <a:t>Условия приема</a:t>
            </a:r>
          </a:p>
          <a:p>
            <a:pPr algn="ctr"/>
            <a:r>
              <a:rPr lang="ru-RU" sz="3600" b="1" dirty="0" smtClean="0">
                <a:ln w="12700">
                  <a:solidFill>
                    <a:schemeClr val="tx2">
                      <a:satMod val="155000"/>
                    </a:schemeClr>
                  </a:solidFill>
                  <a:prstDash val="solid"/>
                </a:ln>
                <a:solidFill>
                  <a:srgbClr val="002060"/>
                </a:solidFill>
                <a:effectLst>
                  <a:outerShdw blurRad="41275" dist="20320" dir="1800000" algn="tl" rotWithShape="0">
                    <a:srgbClr val="000000">
                      <a:alpha val="40000"/>
                    </a:srgbClr>
                  </a:outerShdw>
                </a:effectLst>
              </a:rPr>
              <a:t>в образовательные учреждения ФСИН России</a:t>
            </a:r>
            <a:endParaRPr lang="ru-RU" sz="3600" b="1" cap="none" spc="0" dirty="0">
              <a:ln w="12700">
                <a:solidFill>
                  <a:schemeClr val="tx2">
                    <a:satMod val="155000"/>
                  </a:schemeClr>
                </a:solidFill>
                <a:prstDash val="solid"/>
              </a:ln>
              <a:solidFill>
                <a:srgbClr val="002060"/>
              </a:solidFill>
              <a:effectLst>
                <a:outerShdw blurRad="41275" dist="20320" dir="1800000" algn="tl" rotWithShape="0">
                  <a:srgbClr val="000000">
                    <a:alpha val="40000"/>
                  </a:srgbClr>
                </a:outerShdw>
              </a:effectLst>
            </a:endParaRPr>
          </a:p>
        </p:txBody>
      </p:sp>
      <p:pic>
        <p:nvPicPr>
          <p:cNvPr id="5" name="Picture 7" descr="Герб"/>
          <p:cNvPicPr>
            <a:picLocks noChangeAspect="1" noChangeArrowheads="1"/>
          </p:cNvPicPr>
          <p:nvPr/>
        </p:nvPicPr>
        <p:blipFill>
          <a:blip r:embed="rId2"/>
          <a:srcRect/>
          <a:stretch>
            <a:fillRect/>
          </a:stretch>
        </p:blipFill>
        <p:spPr bwMode="auto">
          <a:xfrm>
            <a:off x="533400" y="304800"/>
            <a:ext cx="1303338" cy="1371600"/>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714480" y="2500306"/>
            <a:ext cx="7000924" cy="3571900"/>
          </a:xfrm>
        </p:spPr>
        <p:txBody>
          <a:bodyPr>
            <a:normAutofit fontScale="90000"/>
          </a:bodyPr>
          <a:lstStyle/>
          <a:p>
            <a:pPr algn="ctr">
              <a:lnSpc>
                <a:spcPct val="114000"/>
              </a:lnSpc>
            </a:pPr>
            <a:r>
              <a:rPr lang="ru-RU" sz="1600" b="0" dirty="0" smtClean="0">
                <a:solidFill>
                  <a:srgbClr val="3B3B3B"/>
                </a:solidFill>
              </a:rPr>
              <a:t/>
            </a:r>
            <a:br>
              <a:rPr lang="ru-RU" sz="1600" b="0" dirty="0" smtClean="0">
                <a:solidFill>
                  <a:srgbClr val="3B3B3B"/>
                </a:solidFill>
              </a:rPr>
            </a:br>
            <a:r>
              <a:rPr lang="ru-RU" sz="1600" b="0" dirty="0" smtClean="0">
                <a:solidFill>
                  <a:srgbClr val="3B3B3B"/>
                </a:solidFill>
              </a:rPr>
              <a:t/>
            </a:r>
            <a:br>
              <a:rPr lang="ru-RU" sz="1600" b="0" dirty="0" smtClean="0">
                <a:solidFill>
                  <a:srgbClr val="3B3B3B"/>
                </a:solidFill>
              </a:rPr>
            </a:br>
            <a:r>
              <a:rPr lang="ru-RU" sz="1600" dirty="0" smtClean="0"/>
              <a:t>Кандидаты, поступающие на обучение, проходят психофизиологические исследования, тестирование, направленные на изучение морально-этических и психологических качеств, выявление потребления без назначения врача наркотических средств или психотропных веществ и злоупотребления алкоголем или токсическими веществами, медицинское освидетельствование.</a:t>
            </a:r>
            <a:r>
              <a:rPr lang="ru-RU" sz="1600" b="0" dirty="0" smtClean="0"/>
              <a:t/>
            </a:r>
            <a:br>
              <a:rPr lang="ru-RU" sz="1600" b="0" dirty="0" smtClean="0"/>
            </a:br>
            <a:r>
              <a:rPr lang="ru-RU" sz="1600" b="0" dirty="0" smtClean="0"/>
              <a:t/>
            </a:r>
            <a:br>
              <a:rPr lang="ru-RU" sz="1600" b="0" dirty="0" smtClean="0"/>
            </a:br>
            <a:r>
              <a:rPr lang="ru-RU" sz="1600" b="0" dirty="0" smtClean="0"/>
              <a:t/>
            </a:r>
            <a:br>
              <a:rPr lang="ru-RU" sz="1600" b="0" dirty="0" smtClean="0"/>
            </a:br>
            <a:r>
              <a:rPr lang="ru-RU" sz="1600" b="0" dirty="0" smtClean="0">
                <a:solidFill>
                  <a:srgbClr val="3B3B3B"/>
                </a:solidFill>
              </a:rPr>
              <a:t> Абитуриент, зачисленный  на обучение в образовательную организацию ФСИН России, поступает на службу в уголовно-исполнительную систему Российской Федерации по контракту. </a:t>
            </a:r>
            <a:r>
              <a:rPr lang="ru-RU" sz="1600" b="0" dirty="0" smtClean="0"/>
              <a:t/>
            </a:r>
            <a:br>
              <a:rPr lang="ru-RU" sz="1600" b="0" dirty="0" smtClean="0"/>
            </a:br>
            <a:r>
              <a:rPr lang="ru-RU" sz="1600" b="0" dirty="0" smtClean="0"/>
              <a:t/>
            </a:r>
            <a:br>
              <a:rPr lang="ru-RU" sz="1600" b="0" dirty="0" smtClean="0"/>
            </a:br>
            <a:endParaRPr lang="ru-RU" sz="1200" dirty="0">
              <a:solidFill>
                <a:schemeClr val="accent6">
                  <a:lumMod val="50000"/>
                </a:schemeClr>
              </a:solidFill>
              <a:latin typeface="Arial Black" pitchFamily="34" charset="0"/>
              <a:cs typeface="Aharoni" pitchFamily="2" charset="-79"/>
            </a:endParaRPr>
          </a:p>
        </p:txBody>
      </p:sp>
      <p:sp>
        <p:nvSpPr>
          <p:cNvPr id="4" name="Прямоугольник 3"/>
          <p:cNvSpPr/>
          <p:nvPr/>
        </p:nvSpPr>
        <p:spPr>
          <a:xfrm>
            <a:off x="1714480" y="285728"/>
            <a:ext cx="6839705" cy="1754326"/>
          </a:xfrm>
          <a:prstGeom prst="rect">
            <a:avLst/>
          </a:prstGeom>
          <a:noFill/>
        </p:spPr>
        <p:txBody>
          <a:bodyPr wrap="square" lIns="91440" tIns="45720" rIns="91440" bIns="45720">
            <a:spAutoFit/>
          </a:bodyPr>
          <a:lstStyle/>
          <a:p>
            <a:pPr algn="ctr"/>
            <a:r>
              <a:rPr lang="ru-RU" sz="3600" b="1" dirty="0" smtClean="0">
                <a:ln w="12700">
                  <a:solidFill>
                    <a:schemeClr val="tx2">
                      <a:satMod val="155000"/>
                    </a:schemeClr>
                  </a:solidFill>
                  <a:prstDash val="solid"/>
                </a:ln>
                <a:solidFill>
                  <a:srgbClr val="002060"/>
                </a:solidFill>
                <a:effectLst>
                  <a:outerShdw blurRad="41275" dist="20320" dir="1800000" algn="tl" rotWithShape="0">
                    <a:srgbClr val="000000">
                      <a:alpha val="40000"/>
                    </a:srgbClr>
                  </a:outerShdw>
                </a:effectLst>
              </a:rPr>
              <a:t>Условия приема</a:t>
            </a:r>
          </a:p>
          <a:p>
            <a:pPr algn="ctr"/>
            <a:r>
              <a:rPr lang="ru-RU" sz="3600" b="1" dirty="0" smtClean="0">
                <a:ln w="12700">
                  <a:solidFill>
                    <a:schemeClr val="tx2">
                      <a:satMod val="155000"/>
                    </a:schemeClr>
                  </a:solidFill>
                  <a:prstDash val="solid"/>
                </a:ln>
                <a:solidFill>
                  <a:srgbClr val="002060"/>
                </a:solidFill>
                <a:effectLst>
                  <a:outerShdw blurRad="41275" dist="20320" dir="1800000" algn="tl" rotWithShape="0">
                    <a:srgbClr val="000000">
                      <a:alpha val="40000"/>
                    </a:srgbClr>
                  </a:outerShdw>
                </a:effectLst>
              </a:rPr>
              <a:t>в образовательные учреждения ФСИН России</a:t>
            </a:r>
            <a:endParaRPr lang="ru-RU" sz="3600" b="1" cap="none" spc="0" dirty="0">
              <a:ln w="12700">
                <a:solidFill>
                  <a:schemeClr val="tx2">
                    <a:satMod val="155000"/>
                  </a:schemeClr>
                </a:solidFill>
                <a:prstDash val="solid"/>
              </a:ln>
              <a:solidFill>
                <a:srgbClr val="002060"/>
              </a:solidFill>
              <a:effectLst>
                <a:outerShdw blurRad="41275" dist="20320" dir="1800000" algn="tl" rotWithShape="0">
                  <a:srgbClr val="000000">
                    <a:alpha val="40000"/>
                  </a:srgbClr>
                </a:outerShdw>
              </a:effectLst>
            </a:endParaRPr>
          </a:p>
        </p:txBody>
      </p:sp>
      <p:pic>
        <p:nvPicPr>
          <p:cNvPr id="5" name="Picture 7" descr="Герб"/>
          <p:cNvPicPr>
            <a:picLocks noChangeAspect="1" noChangeArrowheads="1"/>
          </p:cNvPicPr>
          <p:nvPr/>
        </p:nvPicPr>
        <p:blipFill>
          <a:blip r:embed="rId2"/>
          <a:srcRect/>
          <a:stretch>
            <a:fillRect/>
          </a:stretch>
        </p:blipFill>
        <p:spPr bwMode="auto">
          <a:xfrm>
            <a:off x="533400" y="304800"/>
            <a:ext cx="1303338" cy="1371600"/>
          </a:xfrm>
          <a:prstGeom prst="rect">
            <a:avLst/>
          </a:prstGeom>
          <a:noFill/>
          <a:ln w="9525">
            <a:noFill/>
            <a:miter lim="800000"/>
            <a:headEnd/>
            <a:tailEnd/>
          </a:ln>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Эркер">
  <a:themeElements>
    <a:clrScheme name="Техническая">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Эрке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Течение">
  <a:themeElements>
    <a:clrScheme name="Течение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Течение">
      <a:majorFont>
        <a:latin typeface="Garamond"/>
        <a:ea typeface=""/>
        <a:cs typeface="Arial"/>
      </a:majorFont>
      <a:minorFont>
        <a:latin typeface="Garamond"/>
        <a:ea typeface=""/>
        <a:cs typeface="Arial"/>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Течение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Течение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Течение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Течение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Течение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Течение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Течение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Течение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Течение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Oriel</Template>
  <TotalTime>344</TotalTime>
  <Words>222</Words>
  <Application>Microsoft Office PowerPoint</Application>
  <PresentationFormat>Экран (4:3)</PresentationFormat>
  <Paragraphs>35</Paragraphs>
  <Slides>16</Slides>
  <Notes>0</Notes>
  <HiddenSlides>0</HiddenSlides>
  <MMClips>0</MMClips>
  <ScaleCrop>false</ScaleCrop>
  <HeadingPairs>
    <vt:vector size="4" baseType="variant">
      <vt:variant>
        <vt:lpstr>Тема</vt:lpstr>
      </vt:variant>
      <vt:variant>
        <vt:i4>2</vt:i4>
      </vt:variant>
      <vt:variant>
        <vt:lpstr>Заголовки слайдов</vt:lpstr>
      </vt:variant>
      <vt:variant>
        <vt:i4>16</vt:i4>
      </vt:variant>
    </vt:vector>
  </HeadingPairs>
  <TitlesOfParts>
    <vt:vector size="18" baseType="lpstr">
      <vt:lpstr>Эркер</vt:lpstr>
      <vt:lpstr>Течение</vt:lpstr>
      <vt:lpstr>ПОЛУЧЕНИЕ ВЫСШЕГО ОБРАЗОВАНИЯ В ОБРАЗОВАТЕЛЬНЫХ УЧРЕЖДЕНИЯХ ФСИН РОССИИ</vt:lpstr>
      <vt:lpstr> Пенитенциарная (уголовно-исполнительная) система (от лат. poenitentia «раскаяние») — система правоприменительных органов, государственный аппарат принуждения, ведающий исполнением уголовных наказаний, наложенных на граждан в соответствии с законом. Обеспечивает исполнение наказаний как связанных, так и не связанных с лишением свободы, а также содержание подследственных с момента заключения под стражу до суда (до изменения меры процессуального пресечения в виде заключения под стражу). Одним из важнейших направлений деятельности современной пенитенциарной системы по восстановлению социальной справедливости, наряду с карательной функцией, является профилактика рецидива преступлений.   </vt:lpstr>
      <vt:lpstr> федеральная служба исполнения наказаний (фсин россии) — федеральный орган исполнительной власти, осуществляющий правоприменительные функции, функции по контролю и надзору в сфере исполнения уголовных наказаний в отношении осужденных, функции по содержанию лиц, подозреваемых либо обвиняемых в совершении преступлений, и подсудимых, находящихся под стражей, их охране и конвоированию, а также функции по контролю за поведением лиц, освобожденных условно-досрочно от отбывания наказания, условно осужденных и осужденных, которым судом предоставлена отсрочка отбывания наказания, и по контролю за нахождением лиц, подозреваемых либо обвиняемых в совершении преступлений, в местах исполнения меры пресечения в виде домашнего ареста и за соблюдением ими наложенных судом запретов и (или) ограничений, подведомственный министерству юстиции российской федерации</vt:lpstr>
      <vt:lpstr> 1) исполнение в соответствии с законодательством Российской Федерации уголовных наказаний, содержание под стражей лиц, подозреваемых либо обвиняемых в совершении преступлений, и подсудимых (далее — лица, содержащиеся под стражей);  2) контроль над поведением осуждённых к наказаниям и мерам уголовно-правового характера без изоляции от общества;  3) обеспечение охраны прав, свобод и законных интересов осуждённых и лиц, содержащихся под стражей;  4) обеспечение правопорядка и законности в учреждениях, исполняющих уголовные наказания в виде лишения свободы (далее — учреждения, исполняющие наказания), и в следственных изоляторах, обеспечение безопасности содержащихся в них осуждённых, лиц, содержащихся под стражей, а также работников уголовно-исполнительной системы, должностных лиц и граждан, находящихся на территориях этих учреждений и следственных изоляторов;  5) охрана и конвоирование осуждённых и лиц, содержащихся под стражей, по установленным маршрутам конвоирования, конвоирование граждан Российской Федерации и лиц без гражданства на территорию Российской Федерации, а также иностранных граждан и лиц без гражданства в случае их экстрадиции;  6) создание осуждённым и лицам, содержащимся под стражей, условий содержания, соответствующих нормам международного права, положениям международных договоров Российской Федерации и федеральных законов;  7) организация деятельности по оказанию осуждённым помощи в социальной адаптации;  8) управление территориальными органами ФСИН России и непосредственно подчинёнными учреждениями. </vt:lpstr>
      <vt:lpstr> В СОСТАВ ВХОДЯТ 684 исправительные колонии , в том числе: 111 колоний-поселений; 7 исправительных колоний для осужденных к пожизненному лишению свободы и лиц, которым смертная казнь в порядке помилования заменена лишением свободы; 209 следственных изоляторов и 92 помещения, функционирующие в режиме следственного изолятора при колониях; 8 тюрьм; 22 воспитательные колонии для несовершеннолетних;  А ТАКЖЕ лечебно исправительные учреждения, лечебно-профилактические учреждения. При женских колониях имеется 13 домов ребёнка.  В структуре 67 медико-санитарных частей ФСИН России функционируют 631 медицинская часть, 147 фельдшерских и 69 врачебных здравпунктов, 55 центров медицинской и социальной реабилитации, 73 военно-врачебные комиссии, 74 центра государственного санитарно-эпидемиологического надзора, 143 больницы (в том числе 61 туберкулезная больница, 5 психиатрических больниц, 8 больниц для оказания медицинской помощи сотрудникам ФСИН России).  В состав УИС также входят: 81 федеральное казённое учреждение «Уголовно-исполнительная инспекция» и 1348 их филиалов, в которых состоят на учёте осуждённые к наказаниям, не связанным с изоляцией от общества;, подозреваемые и (или) обвиняемые в совершении преступлений, находящиеся под домашним арестом; с запретом определённых действий, под залогом с обязанностью по соблюдению запретов, предусмотренных ч. 6 ст. 105.1 УПК РФ.  17 исправительных центров и 70 изолированных участков, функционирующих как исправительные центры.  31 федеральное государственное унитарное предприятие, находящееся в ведении ФСИН России, 569 центров трудовой адаптации осужденных, 71 производственная мастерская. При исправительных учреждениях имеется 267 общеобразовательные организации и 510 их филиалов, 285 профессиональных образовательных учреждений ФСИН России и 442 их структурных подразделений.</vt:lpstr>
      <vt:lpstr>В составе УИС действуют 8 высших учебных заведений (с 1 филиалом):  Федеральное казенное образовательное учреждение высшего образования (ФКОУ ВО) «Санкт-Петербургский университет Федеральной службы исполнения наказаний» (Университет ФСИН России), г. Санкт-Петербург  ФКОУ ВО «Академия права и управления Федеральной службы исполнения наказаний» (Академия ФСИН России), г. Рязань Псковский филиал ФКОУ ВО «Академия права и управления Федеральной службы исполнения наказаний», (Псковский филиал Академии ФСИН), г. Псков.  ФКОУ ВО «Владимирский юридический институт Федеральной службы исполнения наказаний» (ВЮИ ФСИН России), г. Владимир.  ФКОУ ВО «Вологодский институт права и экономики Федеральной службы исполнения наказаний» (ВИПЭ ФСИН России), г. Вологда  ФКОУ ВО «Воронежский институт Федеральной службы исполнения наказаний» (ВИ ФСИН России), г. Воронеж  ФКОУ ВО «Кузбасский институт Федеральной службы исполнения наказаний», (КИ ФСИН России) г. Новокузнецк, Кемеровская область  ФКОУ ВО «Пермский институт Федеральной службы исполнения наказаний» (ПИ ФСИН России) г. Пермь  ФКОУ ВО «Самарский юридический институт Федеральной службы исполнения наказаний». (СЮИ ФСИН России) г. Самара</vt:lpstr>
      <vt:lpstr>Порядок и условия приема в федеральные государственные организации, осуществляющие образовательную деятельность и находящиеся в ведении ФСИН России, утвержден Приказом ФСИН России от 09.07.2021 № 593  В учебные заведения ФСИН России по очной форме обучения принимаются граждане РФ, в возрасте от 16 до 25 лет, независимо от пола, расы, национальности, происхождения, имущественного и должностного положения, места жительства, отношения к религии, владеющие государственным языком Российской Федерации,  имеющие среднее (полное) общее и (или) среднее профессиональное образование, способные по своим личным и деловым качествам, физической подготовке и состоянию здоровья проходить службу в учреждениях и органах УИС.  </vt:lpstr>
      <vt:lpstr>  Прием проводится на конкурсной основе  на основании результатов единого государственного экзамена (далее - ЕГЭ), которые признаются в качестве результатов вступительных испытаний, и (или) по результатам вступительных испытаний, проводимых образовательной организацией самостоятельно в случаях, установленных Порядком  (при наличии среднего профессионального образования).   В соответствии с частью 2 статьи 70 Федерального закона «Об образовании в Российской Федерации», результаты ЕГЭ при приеме на обучение по программам бакалавриата и программам специалитета действительны четыре года, следующих за годом получения таких результатов.   </vt:lpstr>
      <vt:lpstr>  Кандидаты, поступающие на обучение, проходят психофизиологические исследования, тестирование, направленные на изучение морально-этических и психологических качеств, выявление потребления без назначения врача наркотических средств или психотропных веществ и злоупотребления алкоголем или токсическими веществами, медицинское освидетельствование.    Абитуриент, зачисленный  на обучение в образовательную организацию ФСИН России, поступает на службу в уголовно-исполнительную систему Российской Федерации по контракту.   </vt:lpstr>
      <vt:lpstr>- Курсанты, поступившие на очную форму обучения, обучаются в институте на бесплатной основе; - Во время обучения курсанты обеспечиваются денежным довольствием (стипендия курсанта от 13.000 до 24.000 рублей в месяц), форменным обмундированием, трехразовым горячим питанием, общежитием в расположении ВУЗа; - Юношам, поступившим на очную форму обучения, предоставляется отсрочка от призыва в Вооруженные Силы РФ, на период учебы в ВУЗе ФСИН России и последующей службы (до 27 лет), если ранее она не была использована; - жизнь и здоровье курсантов ВУЗов ФСИН России застрахованы, как и сотрудников УИС; - Один раз в год курсантам предоставляется бесплатный проезд в летний отпуск (30 суток) к месту проведения отпуска. Так же курсантам предоставляется зимний каникулярный отпуск сроком на 14 суток; - Стаж службы исчисляется со дня зачисления в учебное заведение. </vt:lpstr>
      <vt:lpstr>По окончании обучения в образовательной организации ФСИН России курсанту присваивается специальное звание «лейтенант внутренней службы».  По окончании обучения  молодому специалисту выплачивается единовременное пособие на обзаведение имуществом первой необходимости.  всем выпускникам высших учебных заведений ФСИН России гарантировано трудоустройство после окончания учебного заведения по полученным специальностям. </vt:lpstr>
      <vt:lpstr>- Льготное исчисление выслуги лет для назначения пенсии (1 месяц службы за 1,5 месяца), право на пенсию за выслугу лет наступает независимо от возраста уже после 13,5 лет службы в уголовно-исполнительной системе; - Право на единовременную социальную выплату для приобретения или строительства жилого помещения один раз за весь период службы сотрудникам, имеющим общую продолжительность службы не менее 10 лет в календарном исчислении; - Бесплатное медицинское обслуживание в ведомственных медицинских учреждениях; - Основной отпуск от 30 календарных дней, дополнительный отпуск за стаж службы в уголовно-исполнительной системе от 5 календарных дней; - Ежегодно, при уходе сотрудника в основной отпуск оказывается материальная помощь в размере одного оклада денежного содержания; - Обязательное государственное страхование жизни и здоровья сотрудников; </vt:lpstr>
      <vt:lpstr>- Предоставление детям сотрудников в первоочередном порядке мест в образовательных и дошкольных образовательных организациях по месту жительства; - Право сотрудников и членов их семей на санаторно-курортное  лечение или оздоровительный отдых в ведомственных санаториях и домах отдыха ФСИН России и МВД России; - Оплата расходов на проезд сотрудников к избранному месту жительства и перевозки личного имущества; - Ежемесячная  оплата денежной компенсации за наем (поднаем) жилого помещения сотруднику, не имеющему жилого помещения по месту службы;  - Оплата проезда сотруднику, проходящему службу в районах Крайнего Севера, приравненных к ним местностях и других местностях с неблагоприятными климатическими или экологическими условиями, а также одному из членов его семьи к месту проведения основного отпуска по территории РФ и обратно;  </vt:lpstr>
      <vt:lpstr>1. Обратиться в кадровое подразделение любого учреждения  УФСИН России по Курганской области. 2. Пройти предварительное собеседование по вопросам поступления с кадровым специалистом, психологом учреждения. 3. В установленные образовательной организацией сроки определиться с выбором ЕГЭ, необходимым для поступления по выбранной специальности. 4. Пройти предварительную военно-врачебную комиссию состояния здоровья (ВВК) и профессионально-психологический отбор (ЦПД), в том числе специальное психофизиологическое исследование с использованием полиграфа («детектора лжи»). 5. Сдать нормативы по физической подготовке. 6.  Успешно сдать ЕГЭ с результатами не ниже установленных минимумов. 7. Постоянно находиться в контакте с сотрудникам кадрового подразделения в части контроля прохождения военно-врачебной комиссии, формирования личного дела и отправки его в образовательную организацию. </vt:lpstr>
      <vt:lpstr> По всем возникшим вопросам обращайтесь по телефону: (3522) 46-61-22,  8-919-575-04-81 Анастасия Павловна  Адрес:  640002, г. Курган, ул. Климова,  д. 63а (2 этаж, кабинет № 26)    </vt:lpstr>
      <vt:lpstr>СПАСИБО ЗА ВНИМАНИЕ!!!</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федеральная служба исполнения наказаний (фсин россии) — федеральный орган исполнительной власти, осуществляющий правоприменительные функции, функции по контролю и надзору в сфере исполнения уголовных наказаний в отношении осужденных, функции по содержанию лиц, подозреваемых либо обвиняемых в совершении преступлений, и подсудимых, находящихся под стражей, их охране и конвоированию, а также функции по контролю за поведением лиц, освобожденных условно-досрочно от отбывания наказания, условно осужденных и осужденных, которым судом предоставлена отсрочка отбывания наказания, и по контролю за нахождением лиц, подозреваемых либо обвиняемых в совершении преступлений, в местах исполнения меры пресечения в виде домашнего ареста и за соблюдением ими наложенных судом запретов и (или) ограничений, подведомственный министерству юстиции российской федерации</dc:title>
  <dc:creator>Юля</dc:creator>
  <cp:lastModifiedBy>Юля</cp:lastModifiedBy>
  <cp:revision>36</cp:revision>
  <dcterms:created xsi:type="dcterms:W3CDTF">2021-10-19T06:51:49Z</dcterms:created>
  <dcterms:modified xsi:type="dcterms:W3CDTF">2023-10-25T09:08:11Z</dcterms:modified>
</cp:coreProperties>
</file>